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62" r:id="rId2"/>
    <p:sldId id="393" r:id="rId3"/>
    <p:sldId id="365" r:id="rId4"/>
    <p:sldId id="338" r:id="rId5"/>
    <p:sldId id="389" r:id="rId6"/>
    <p:sldId id="394" r:id="rId7"/>
    <p:sldId id="359" r:id="rId8"/>
    <p:sldId id="360" r:id="rId9"/>
    <p:sldId id="395" r:id="rId10"/>
    <p:sldId id="397" r:id="rId11"/>
    <p:sldId id="384" r:id="rId12"/>
    <p:sldId id="375" r:id="rId13"/>
    <p:sldId id="391" r:id="rId14"/>
    <p:sldId id="385" r:id="rId15"/>
    <p:sldId id="386" r:id="rId16"/>
    <p:sldId id="387" r:id="rId17"/>
    <p:sldId id="388" r:id="rId18"/>
    <p:sldId id="376" r:id="rId19"/>
    <p:sldId id="392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CDE"/>
    <a:srgbClr val="004896"/>
    <a:srgbClr val="0062BA"/>
    <a:srgbClr val="334286"/>
    <a:srgbClr val="E1002B"/>
    <a:srgbClr val="529FD8"/>
    <a:srgbClr val="00C3E6"/>
    <a:srgbClr val="DA0000"/>
    <a:srgbClr val="FFC32E"/>
    <a:srgbClr val="FFD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6395" autoAdjust="0"/>
  </p:normalViewPr>
  <p:slideViewPr>
    <p:cSldViewPr snapToGrid="0" snapToObjects="1">
      <p:cViewPr varScale="1">
        <p:scale>
          <a:sx n="114" d="100"/>
          <a:sy n="114" d="100"/>
        </p:scale>
        <p:origin x="-438" y="-10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стажу работы в органах статистики</a:t>
            </a:r>
          </a:p>
        </c:rich>
      </c:tx>
      <c:layout>
        <c:manualLayout>
          <c:xMode val="edge"/>
          <c:yMode val="edge"/>
          <c:x val="0.19052464947987335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308549208048692"/>
          <c:y val="0.22568209412125317"/>
          <c:w val="0.40467809338533423"/>
          <c:h val="0.681224496618741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8985898946050926E-2"/>
                  <c:y val="-9.2768508698777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19538670284939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110123357190366E-2"/>
                  <c:y val="0.10336435509342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888285843509721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PowerPoint]Лист1'!$A$1:$A$4</c:f>
              <c:strCache>
                <c:ptCount val="4"/>
                <c:pt idx="0">
                  <c:v>До 5 лет</c:v>
                </c:pt>
                <c:pt idx="1">
                  <c:v>5 – 10 лет</c:v>
                </c:pt>
                <c:pt idx="2">
                  <c:v>10 – 15 лет</c:v>
                </c:pt>
                <c:pt idx="3">
                  <c:v>Свыше 15 лет</c:v>
                </c:pt>
              </c:strCache>
            </c:strRef>
          </c:cat>
          <c:val>
            <c:numRef>
              <c:f>'[Диаграмма в Microsoft PowerPoint]Лист1'!$B$1:$B$4</c:f>
              <c:numCache>
                <c:formatCode>0%</c:formatCode>
                <c:ptCount val="4"/>
                <c:pt idx="0">
                  <c:v>0.23</c:v>
                </c:pt>
                <c:pt idx="1">
                  <c:v>0.18</c:v>
                </c:pt>
                <c:pt idx="2">
                  <c:v>0.09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возрасту</a:t>
            </a:r>
          </a:p>
        </c:rich>
      </c:tx>
      <c:layout>
        <c:manualLayout>
          <c:xMode val="edge"/>
          <c:yMode val="edge"/>
          <c:x val="0.40762098597919494"/>
          <c:y val="3.17178881008668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7070943610204876E-2"/>
                  <c:y val="-9.684399401422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19538670284939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4979647218453186E-2"/>
                  <c:y val="6.3696530349108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888285843509721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PowerPoint]Лист1'!$A$1:$A$4</c:f>
              <c:strCache>
                <c:ptCount val="4"/>
                <c:pt idx="0">
                  <c:v>До 35 лет</c:v>
                </c:pt>
                <c:pt idx="1">
                  <c:v>36 – 50 лет</c:v>
                </c:pt>
                <c:pt idx="2">
                  <c:v>51-65 лет</c:v>
                </c:pt>
                <c:pt idx="3">
                  <c:v>Свыше 65 лет</c:v>
                </c:pt>
              </c:strCache>
            </c:strRef>
          </c:cat>
          <c:val>
            <c:numRef>
              <c:f>'[Диаграмма в Microsoft PowerPoint]Лист1'!$B$1:$B$4</c:f>
              <c:numCache>
                <c:formatCode>0%</c:formatCode>
                <c:ptCount val="4"/>
                <c:pt idx="0">
                  <c:v>0.18</c:v>
                </c:pt>
                <c:pt idx="1">
                  <c:v>0.28999999999999998</c:v>
                </c:pt>
                <c:pt idx="2">
                  <c:v>0.49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68905-8A7F-4242-A1B8-BA3E776A48D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AB9F10-AE16-4540-A8B3-06E200E0B140}">
      <dgm:prSet phldrT="[Текст]" custT="1"/>
      <dgm:spPr>
        <a:noFill/>
        <a:ln w="28575">
          <a:solidFill>
            <a:srgbClr val="004896"/>
          </a:solidFill>
        </a:ln>
      </dgm:spPr>
      <dgm:t>
        <a:bodyPr/>
        <a:lstStyle/>
        <a:p>
          <a:r>
            <a:rPr lang="ru-RU" sz="1400" dirty="0" smtClean="0">
              <a:solidFill>
                <a:srgbClr val="004896"/>
              </a:solidFill>
            </a:rPr>
            <a:t>Совершенствование информационного обеспечения территориальными органами Росстата ОГВ и ОМСУ официальной статистической информацией</a:t>
          </a:r>
          <a:endParaRPr lang="ru-RU" sz="1400" dirty="0">
            <a:solidFill>
              <a:srgbClr val="004896"/>
            </a:solidFill>
          </a:endParaRPr>
        </a:p>
      </dgm:t>
    </dgm:pt>
    <dgm:pt modelId="{72E787BE-D041-442E-A45D-BFFD3A2051B1}" type="parTrans" cxnId="{61F1C48D-AADE-4775-81EF-597157017014}">
      <dgm:prSet/>
      <dgm:spPr/>
      <dgm:t>
        <a:bodyPr/>
        <a:lstStyle/>
        <a:p>
          <a:endParaRPr lang="ru-RU" sz="1400"/>
        </a:p>
      </dgm:t>
    </dgm:pt>
    <dgm:pt modelId="{AE45AB19-687D-4C3C-8F98-90CA427BE633}" type="sibTrans" cxnId="{61F1C48D-AADE-4775-81EF-597157017014}">
      <dgm:prSet/>
      <dgm:spPr/>
      <dgm:t>
        <a:bodyPr/>
        <a:lstStyle/>
        <a:p>
          <a:endParaRPr lang="ru-RU" sz="1400"/>
        </a:p>
      </dgm:t>
    </dgm:pt>
    <dgm:pt modelId="{3805061A-594F-4598-A8AA-66B6F72172B4}">
      <dgm:prSet phldrT="[Текст]" custT="1"/>
      <dgm:spPr>
        <a:noFill/>
        <a:ln w="28575">
          <a:solidFill>
            <a:srgbClr val="004896"/>
          </a:solidFill>
        </a:ln>
      </dgm:spPr>
      <dgm:t>
        <a:bodyPr/>
        <a:lstStyle/>
        <a:p>
          <a:r>
            <a:rPr lang="ru-RU" sz="1400" b="0" dirty="0" smtClean="0">
              <a:solidFill>
                <a:srgbClr val="004896"/>
              </a:solidFill>
            </a:rPr>
            <a:t>План мероприятий на 2020-2021гг. утвержден Руководителем Росстата 12 августа 2021г.</a:t>
          </a:r>
          <a:endParaRPr lang="ru-RU" sz="1400" b="0" dirty="0">
            <a:solidFill>
              <a:srgbClr val="004896"/>
            </a:solidFill>
          </a:endParaRPr>
        </a:p>
      </dgm:t>
    </dgm:pt>
    <dgm:pt modelId="{1A884841-4081-4156-A8DB-5BC1A36E1346}" type="parTrans" cxnId="{A659CE6B-9F39-4B86-90B3-B05DE4C05858}">
      <dgm:prSet/>
      <dgm:spPr/>
      <dgm:t>
        <a:bodyPr/>
        <a:lstStyle/>
        <a:p>
          <a:endParaRPr lang="ru-RU" sz="1400"/>
        </a:p>
      </dgm:t>
    </dgm:pt>
    <dgm:pt modelId="{140F3310-9D94-4467-B271-7F7AA84DBEAB}" type="sibTrans" cxnId="{A659CE6B-9F39-4B86-90B3-B05DE4C05858}">
      <dgm:prSet/>
      <dgm:spPr/>
      <dgm:t>
        <a:bodyPr/>
        <a:lstStyle/>
        <a:p>
          <a:endParaRPr lang="ru-RU" sz="1400"/>
        </a:p>
      </dgm:t>
    </dgm:pt>
    <dgm:pt modelId="{07EB1725-39CC-43E7-A1EF-328B2D03F586}">
      <dgm:prSet phldrT="[Текст]" custT="1"/>
      <dgm:spPr>
        <a:noFill/>
        <a:ln w="28575">
          <a:solidFill>
            <a:srgbClr val="004896"/>
          </a:solidFill>
        </a:ln>
      </dgm:spPr>
      <dgm:t>
        <a:bodyPr/>
        <a:lstStyle/>
        <a:p>
          <a:r>
            <a:rPr lang="ru-RU" sz="1400" dirty="0" smtClean="0">
              <a:solidFill>
                <a:srgbClr val="004896"/>
              </a:solidFill>
            </a:rPr>
            <a:t>Проведено </a:t>
          </a:r>
          <a:r>
            <a:rPr lang="ru-RU" sz="2000" b="1" dirty="0" smtClean="0">
              <a:solidFill>
                <a:srgbClr val="004896"/>
              </a:solidFill>
            </a:rPr>
            <a:t>9</a:t>
          </a:r>
          <a:r>
            <a:rPr lang="ru-RU" sz="1400" dirty="0" smtClean="0">
              <a:solidFill>
                <a:srgbClr val="004896"/>
              </a:solidFill>
            </a:rPr>
            <a:t> мероприятий совместно со специалистами ОГВ и ОМСУ по вопросам распространения официальной статистической информации и методологии формирования показателей</a:t>
          </a:r>
          <a:endParaRPr lang="ru-RU" sz="1400" dirty="0">
            <a:solidFill>
              <a:srgbClr val="004896"/>
            </a:solidFill>
          </a:endParaRPr>
        </a:p>
      </dgm:t>
    </dgm:pt>
    <dgm:pt modelId="{8BE5BB8B-251F-464B-89E9-C97883CE58D9}" type="parTrans" cxnId="{F9CF2C82-1529-463E-B33A-22275D7978CF}">
      <dgm:prSet/>
      <dgm:spPr/>
      <dgm:t>
        <a:bodyPr/>
        <a:lstStyle/>
        <a:p>
          <a:endParaRPr lang="ru-RU" sz="1400"/>
        </a:p>
      </dgm:t>
    </dgm:pt>
    <dgm:pt modelId="{87A75868-1DE6-4127-A638-27A2D6C3E72F}" type="sibTrans" cxnId="{F9CF2C82-1529-463E-B33A-22275D7978CF}">
      <dgm:prSet/>
      <dgm:spPr/>
      <dgm:t>
        <a:bodyPr/>
        <a:lstStyle/>
        <a:p>
          <a:endParaRPr lang="ru-RU" sz="1400"/>
        </a:p>
      </dgm:t>
    </dgm:pt>
    <dgm:pt modelId="{6F638F2E-7BD6-4266-BAEB-93E3123E7A4C}" type="pres">
      <dgm:prSet presAssocID="{E9568905-8A7F-4242-A1B8-BA3E776A48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0370C2-DD4C-4ACC-8B78-85615361C857}" type="pres">
      <dgm:prSet presAssocID="{BCAB9F10-AE16-4540-A8B3-06E200E0B140}" presName="parTxOnly" presStyleLbl="node1" presStyleIdx="0" presStyleCnt="3" custScaleX="86430" custLinFactNeighborX="-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BAD1E-89D2-4CD2-B229-0EA0D36AAD8F}" type="pres">
      <dgm:prSet presAssocID="{AE45AB19-687D-4C3C-8F98-90CA427BE633}" presName="parSpace" presStyleCnt="0"/>
      <dgm:spPr/>
    </dgm:pt>
    <dgm:pt modelId="{93CD09E3-C9A9-4029-900D-2BA82A58771C}" type="pres">
      <dgm:prSet presAssocID="{3805061A-594F-4598-A8AA-66B6F72172B4}" presName="parTxOnly" presStyleLbl="node1" presStyleIdx="1" presStyleCnt="3" custScaleX="90155" custLinFactNeighborX="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6572A-2DB3-4431-99B2-0276EE0E6A7A}" type="pres">
      <dgm:prSet presAssocID="{140F3310-9D94-4467-B271-7F7AA84DBEAB}" presName="parSpace" presStyleCnt="0"/>
      <dgm:spPr/>
    </dgm:pt>
    <dgm:pt modelId="{1EA6737B-D41B-427A-A6A4-B4BF07516710}" type="pres">
      <dgm:prSet presAssocID="{07EB1725-39CC-43E7-A1EF-328B2D03F586}" presName="parTxOnly" presStyleLbl="node1" presStyleIdx="2" presStyleCnt="3" custScaleX="112675" custLinFactNeighborX="14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F2C82-1529-463E-B33A-22275D7978CF}" srcId="{E9568905-8A7F-4242-A1B8-BA3E776A48D0}" destId="{07EB1725-39CC-43E7-A1EF-328B2D03F586}" srcOrd="2" destOrd="0" parTransId="{8BE5BB8B-251F-464B-89E9-C97883CE58D9}" sibTransId="{87A75868-1DE6-4127-A638-27A2D6C3E72F}"/>
    <dgm:cxn modelId="{91079106-A54B-4E3C-AD16-883D9E572BFF}" type="presOf" srcId="{BCAB9F10-AE16-4540-A8B3-06E200E0B140}" destId="{E20370C2-DD4C-4ACC-8B78-85615361C857}" srcOrd="0" destOrd="0" presId="urn:microsoft.com/office/officeart/2005/8/layout/hChevron3"/>
    <dgm:cxn modelId="{A659CE6B-9F39-4B86-90B3-B05DE4C05858}" srcId="{E9568905-8A7F-4242-A1B8-BA3E776A48D0}" destId="{3805061A-594F-4598-A8AA-66B6F72172B4}" srcOrd="1" destOrd="0" parTransId="{1A884841-4081-4156-A8DB-5BC1A36E1346}" sibTransId="{140F3310-9D94-4467-B271-7F7AA84DBEAB}"/>
    <dgm:cxn modelId="{1A8DF233-1C1C-43FB-8E3E-5DE38EFC8E88}" type="presOf" srcId="{E9568905-8A7F-4242-A1B8-BA3E776A48D0}" destId="{6F638F2E-7BD6-4266-BAEB-93E3123E7A4C}" srcOrd="0" destOrd="0" presId="urn:microsoft.com/office/officeart/2005/8/layout/hChevron3"/>
    <dgm:cxn modelId="{61F1C48D-AADE-4775-81EF-597157017014}" srcId="{E9568905-8A7F-4242-A1B8-BA3E776A48D0}" destId="{BCAB9F10-AE16-4540-A8B3-06E200E0B140}" srcOrd="0" destOrd="0" parTransId="{72E787BE-D041-442E-A45D-BFFD3A2051B1}" sibTransId="{AE45AB19-687D-4C3C-8F98-90CA427BE633}"/>
    <dgm:cxn modelId="{D0DAF0E6-8EF7-4C6A-9604-B21FCFC748B0}" type="presOf" srcId="{07EB1725-39CC-43E7-A1EF-328B2D03F586}" destId="{1EA6737B-D41B-427A-A6A4-B4BF07516710}" srcOrd="0" destOrd="0" presId="urn:microsoft.com/office/officeart/2005/8/layout/hChevron3"/>
    <dgm:cxn modelId="{1F6E6B79-DA8C-461B-9CE2-204AE299AE20}" type="presOf" srcId="{3805061A-594F-4598-A8AA-66B6F72172B4}" destId="{93CD09E3-C9A9-4029-900D-2BA82A58771C}" srcOrd="0" destOrd="0" presId="urn:microsoft.com/office/officeart/2005/8/layout/hChevron3"/>
    <dgm:cxn modelId="{B4E45A7F-D180-434C-8402-3D0C6847222B}" type="presParOf" srcId="{6F638F2E-7BD6-4266-BAEB-93E3123E7A4C}" destId="{E20370C2-DD4C-4ACC-8B78-85615361C857}" srcOrd="0" destOrd="0" presId="urn:microsoft.com/office/officeart/2005/8/layout/hChevron3"/>
    <dgm:cxn modelId="{0498DAEE-4A7B-4455-AC0E-4709DABEB308}" type="presParOf" srcId="{6F638F2E-7BD6-4266-BAEB-93E3123E7A4C}" destId="{682BAD1E-89D2-4CD2-B229-0EA0D36AAD8F}" srcOrd="1" destOrd="0" presId="urn:microsoft.com/office/officeart/2005/8/layout/hChevron3"/>
    <dgm:cxn modelId="{2E07E91A-A75D-4088-9696-42B2A3F5F590}" type="presParOf" srcId="{6F638F2E-7BD6-4266-BAEB-93E3123E7A4C}" destId="{93CD09E3-C9A9-4029-900D-2BA82A58771C}" srcOrd="2" destOrd="0" presId="urn:microsoft.com/office/officeart/2005/8/layout/hChevron3"/>
    <dgm:cxn modelId="{5AE72D25-2E99-4B0F-820E-1E4251BA4F77}" type="presParOf" srcId="{6F638F2E-7BD6-4266-BAEB-93E3123E7A4C}" destId="{E106572A-2DB3-4431-99B2-0276EE0E6A7A}" srcOrd="3" destOrd="0" presId="urn:microsoft.com/office/officeart/2005/8/layout/hChevron3"/>
    <dgm:cxn modelId="{727B3D38-0683-4731-BD54-5488EF55338B}" type="presParOf" srcId="{6F638F2E-7BD6-4266-BAEB-93E3123E7A4C}" destId="{1EA6737B-D41B-427A-A6A4-B4BF0751671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B3DE0-B80E-41FA-8368-3171294829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D2BE99-35E0-4D0C-A915-51B88A4945A4}">
      <dgm:prSet phldrT="[Текст]" custT="1"/>
      <dgm:spPr>
        <a:noFill/>
        <a:ln w="28575">
          <a:solidFill>
            <a:srgbClr val="004896"/>
          </a:solidFill>
        </a:ln>
      </dgm:spPr>
      <dgm:t>
        <a:bodyPr/>
        <a:lstStyle/>
        <a:p>
          <a:r>
            <a:rPr lang="ru-RU" sz="1400" dirty="0" smtClean="0">
              <a:solidFill>
                <a:srgbClr val="004896"/>
              </a:solidFill>
            </a:rPr>
            <a:t>Проведение опытной эксплуатации подсистемы «Аналитическая витрина Цифровой аналитической платформы представления статистических данных»</a:t>
          </a:r>
          <a:endParaRPr lang="ru-RU" sz="1400" dirty="0">
            <a:solidFill>
              <a:srgbClr val="004896"/>
            </a:solidFill>
          </a:endParaRPr>
        </a:p>
      </dgm:t>
    </dgm:pt>
    <dgm:pt modelId="{5F364CC7-B7E8-4B83-825D-A6E2E6510525}" type="parTrans" cxnId="{E42771D2-1992-4C8E-9A91-4FEAF266859C}">
      <dgm:prSet/>
      <dgm:spPr/>
      <dgm:t>
        <a:bodyPr/>
        <a:lstStyle/>
        <a:p>
          <a:endParaRPr lang="ru-RU"/>
        </a:p>
      </dgm:t>
    </dgm:pt>
    <dgm:pt modelId="{040CB4A3-6A40-40D9-92F8-27152F242A83}" type="sibTrans" cxnId="{E42771D2-1992-4C8E-9A91-4FEAF266859C}">
      <dgm:prSet/>
      <dgm:spPr/>
      <dgm:t>
        <a:bodyPr/>
        <a:lstStyle/>
        <a:p>
          <a:endParaRPr lang="ru-RU"/>
        </a:p>
      </dgm:t>
    </dgm:pt>
    <dgm:pt modelId="{FDF8910D-F4D3-430B-ADD3-6C639BDFDC14}">
      <dgm:prSet phldrT="[Текст]" custT="1"/>
      <dgm:spPr>
        <a:noFill/>
        <a:ln w="28575">
          <a:solidFill>
            <a:srgbClr val="004896"/>
          </a:solidFill>
        </a:ln>
      </dgm:spPr>
      <dgm:t>
        <a:bodyPr/>
        <a:lstStyle/>
        <a:p>
          <a:r>
            <a:rPr lang="ru-RU" sz="1400" b="0" dirty="0" smtClean="0">
              <a:solidFill>
                <a:srgbClr val="004896"/>
              </a:solidFill>
            </a:rPr>
            <a:t>План мероприятий утвержден приказом Росстата от 28 апреля 2021г. № 238</a:t>
          </a:r>
          <a:endParaRPr lang="ru-RU" sz="1400" b="0" dirty="0">
            <a:solidFill>
              <a:srgbClr val="004896"/>
            </a:solidFill>
          </a:endParaRPr>
        </a:p>
      </dgm:t>
    </dgm:pt>
    <dgm:pt modelId="{596F02F3-04BA-498A-99B4-838680D57509}" type="parTrans" cxnId="{ABA37462-16BB-4F0A-B7BF-F889585C599A}">
      <dgm:prSet/>
      <dgm:spPr/>
      <dgm:t>
        <a:bodyPr/>
        <a:lstStyle/>
        <a:p>
          <a:endParaRPr lang="ru-RU"/>
        </a:p>
      </dgm:t>
    </dgm:pt>
    <dgm:pt modelId="{70C704F7-5B47-453D-B91D-D4773E86B588}" type="sibTrans" cxnId="{ABA37462-16BB-4F0A-B7BF-F889585C599A}">
      <dgm:prSet/>
      <dgm:spPr/>
      <dgm:t>
        <a:bodyPr/>
        <a:lstStyle/>
        <a:p>
          <a:endParaRPr lang="ru-RU"/>
        </a:p>
      </dgm:t>
    </dgm:pt>
    <dgm:pt modelId="{3073FA59-3DB0-40EA-B221-1061B34B2B17}">
      <dgm:prSet phldrT="[Текст]" custT="1"/>
      <dgm:spPr>
        <a:noFill/>
        <a:ln w="28575">
          <a:solidFill>
            <a:srgbClr val="004896"/>
          </a:solidFill>
        </a:ln>
      </dgm:spPr>
      <dgm:t>
        <a:bodyPr/>
        <a:lstStyle/>
        <a:p>
          <a:r>
            <a:rPr lang="ru-RU" sz="1400" dirty="0" smtClean="0">
              <a:solidFill>
                <a:srgbClr val="004896"/>
              </a:solidFill>
            </a:rPr>
            <a:t>Подписано соглашение об информационном взаимодействии Росстатом и Министерством цифрового развития Калужской области, сформирована рабочая группа, дорожная карта, перечень организаций для участия в потоковом сборе информации</a:t>
          </a:r>
          <a:endParaRPr lang="ru-RU" sz="1400" dirty="0">
            <a:solidFill>
              <a:srgbClr val="004896"/>
            </a:solidFill>
          </a:endParaRPr>
        </a:p>
      </dgm:t>
    </dgm:pt>
    <dgm:pt modelId="{8750B5A2-5170-4DA0-97C4-21FF31701FB2}" type="parTrans" cxnId="{F03BA504-4474-4E40-812C-20BE22ED8626}">
      <dgm:prSet/>
      <dgm:spPr/>
      <dgm:t>
        <a:bodyPr/>
        <a:lstStyle/>
        <a:p>
          <a:endParaRPr lang="ru-RU"/>
        </a:p>
      </dgm:t>
    </dgm:pt>
    <dgm:pt modelId="{E889A96E-CF7E-49DF-80BD-39AFBFFC32D6}" type="sibTrans" cxnId="{F03BA504-4474-4E40-812C-20BE22ED8626}">
      <dgm:prSet/>
      <dgm:spPr/>
      <dgm:t>
        <a:bodyPr/>
        <a:lstStyle/>
        <a:p>
          <a:endParaRPr lang="ru-RU"/>
        </a:p>
      </dgm:t>
    </dgm:pt>
    <dgm:pt modelId="{105E2A83-B41A-4B09-8A4B-DD9313077C73}" type="pres">
      <dgm:prSet presAssocID="{E19B3DE0-B80E-41FA-8368-3171294829B3}" presName="Name0" presStyleCnt="0">
        <dgm:presLayoutVars>
          <dgm:dir/>
          <dgm:resizeHandles val="exact"/>
        </dgm:presLayoutVars>
      </dgm:prSet>
      <dgm:spPr/>
    </dgm:pt>
    <dgm:pt modelId="{E43C30BF-AF0F-49C7-86E7-DE17272995E4}" type="pres">
      <dgm:prSet presAssocID="{D4D2BE99-35E0-4D0C-A915-51B88A4945A4}" presName="parTxOnly" presStyleLbl="node1" presStyleIdx="0" presStyleCnt="3" custScaleX="90492" custScaleY="100127" custLinFactNeighborX="-498" custLinFactNeighborY="-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0EB14-2032-4DB6-BF73-FFCEA4ED7EB7}" type="pres">
      <dgm:prSet presAssocID="{040CB4A3-6A40-40D9-92F8-27152F242A83}" presName="parSpace" presStyleCnt="0"/>
      <dgm:spPr/>
    </dgm:pt>
    <dgm:pt modelId="{3A3C4C78-FCD4-43EF-BE8F-A919C442A371}" type="pres">
      <dgm:prSet presAssocID="{FDF8910D-F4D3-430B-ADD3-6C639BDFDC14}" presName="parTxOnly" presStyleLbl="node1" presStyleIdx="1" presStyleCnt="3" custScaleX="97442" custLinFactNeighborX="6054" custLinFactNeighborY="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E96A7-BE52-46D1-A36F-B0AA34051AC0}" type="pres">
      <dgm:prSet presAssocID="{70C704F7-5B47-453D-B91D-D4773E86B588}" presName="parSpace" presStyleCnt="0"/>
      <dgm:spPr/>
    </dgm:pt>
    <dgm:pt modelId="{0AB77151-9617-42E2-8E20-03E1B94B4C90}" type="pres">
      <dgm:prSet presAssocID="{3073FA59-3DB0-40EA-B221-1061B34B2B17}" presName="parTxOnly" presStyleLbl="node1" presStyleIdx="2" presStyleCnt="3" custScaleX="122798" custLinFactNeighborX="12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BA504-4474-4E40-812C-20BE22ED8626}" srcId="{E19B3DE0-B80E-41FA-8368-3171294829B3}" destId="{3073FA59-3DB0-40EA-B221-1061B34B2B17}" srcOrd="2" destOrd="0" parTransId="{8750B5A2-5170-4DA0-97C4-21FF31701FB2}" sibTransId="{E889A96E-CF7E-49DF-80BD-39AFBFFC32D6}"/>
    <dgm:cxn modelId="{3754E9C4-7E19-4C90-A07F-3F9D02D4F428}" type="presOf" srcId="{D4D2BE99-35E0-4D0C-A915-51B88A4945A4}" destId="{E43C30BF-AF0F-49C7-86E7-DE17272995E4}" srcOrd="0" destOrd="0" presId="urn:microsoft.com/office/officeart/2005/8/layout/hChevron3"/>
    <dgm:cxn modelId="{E42771D2-1992-4C8E-9A91-4FEAF266859C}" srcId="{E19B3DE0-B80E-41FA-8368-3171294829B3}" destId="{D4D2BE99-35E0-4D0C-A915-51B88A4945A4}" srcOrd="0" destOrd="0" parTransId="{5F364CC7-B7E8-4B83-825D-A6E2E6510525}" sibTransId="{040CB4A3-6A40-40D9-92F8-27152F242A83}"/>
    <dgm:cxn modelId="{128ED25C-F934-47AF-A832-CF645FB5A6D0}" type="presOf" srcId="{FDF8910D-F4D3-430B-ADD3-6C639BDFDC14}" destId="{3A3C4C78-FCD4-43EF-BE8F-A919C442A371}" srcOrd="0" destOrd="0" presId="urn:microsoft.com/office/officeart/2005/8/layout/hChevron3"/>
    <dgm:cxn modelId="{ABA37462-16BB-4F0A-B7BF-F889585C599A}" srcId="{E19B3DE0-B80E-41FA-8368-3171294829B3}" destId="{FDF8910D-F4D3-430B-ADD3-6C639BDFDC14}" srcOrd="1" destOrd="0" parTransId="{596F02F3-04BA-498A-99B4-838680D57509}" sibTransId="{70C704F7-5B47-453D-B91D-D4773E86B588}"/>
    <dgm:cxn modelId="{14181D2B-2DDA-42EE-90CC-57AC889392B1}" type="presOf" srcId="{3073FA59-3DB0-40EA-B221-1061B34B2B17}" destId="{0AB77151-9617-42E2-8E20-03E1B94B4C90}" srcOrd="0" destOrd="0" presId="urn:microsoft.com/office/officeart/2005/8/layout/hChevron3"/>
    <dgm:cxn modelId="{C1509AC6-9AF3-4AA1-9C95-EF62C76865C1}" type="presOf" srcId="{E19B3DE0-B80E-41FA-8368-3171294829B3}" destId="{105E2A83-B41A-4B09-8A4B-DD9313077C73}" srcOrd="0" destOrd="0" presId="urn:microsoft.com/office/officeart/2005/8/layout/hChevron3"/>
    <dgm:cxn modelId="{67518077-2A2F-4C2E-AEE2-E7CDEBB005BC}" type="presParOf" srcId="{105E2A83-B41A-4B09-8A4B-DD9313077C73}" destId="{E43C30BF-AF0F-49C7-86E7-DE17272995E4}" srcOrd="0" destOrd="0" presId="urn:microsoft.com/office/officeart/2005/8/layout/hChevron3"/>
    <dgm:cxn modelId="{08538AA9-378B-4E1A-95AD-28E6B21DE77E}" type="presParOf" srcId="{105E2A83-B41A-4B09-8A4B-DD9313077C73}" destId="{FC50EB14-2032-4DB6-BF73-FFCEA4ED7EB7}" srcOrd="1" destOrd="0" presId="urn:microsoft.com/office/officeart/2005/8/layout/hChevron3"/>
    <dgm:cxn modelId="{3B664391-9C61-4F6D-9D71-6E949CCC4441}" type="presParOf" srcId="{105E2A83-B41A-4B09-8A4B-DD9313077C73}" destId="{3A3C4C78-FCD4-43EF-BE8F-A919C442A371}" srcOrd="2" destOrd="0" presId="urn:microsoft.com/office/officeart/2005/8/layout/hChevron3"/>
    <dgm:cxn modelId="{017BA9AA-C5F8-4AB9-9BF8-2E42D7157893}" type="presParOf" srcId="{105E2A83-B41A-4B09-8A4B-DD9313077C73}" destId="{5A5E96A7-BE52-46D1-A36F-B0AA34051AC0}" srcOrd="3" destOrd="0" presId="urn:microsoft.com/office/officeart/2005/8/layout/hChevron3"/>
    <dgm:cxn modelId="{EC171A00-1CB5-4F47-AAEF-5C86971A8FF6}" type="presParOf" srcId="{105E2A83-B41A-4B09-8A4B-DD9313077C73}" destId="{0AB77151-9617-42E2-8E20-03E1B94B4C9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20E8D2-8FA2-4EED-8C96-5AF7E34BBF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4E0A9D3-A467-4228-9939-27C7E110B460}">
      <dgm:prSet phldrT="[Текст]" custT="1"/>
      <dgm:spPr>
        <a:noFill/>
        <a:ln w="28575">
          <a:solidFill>
            <a:srgbClr val="004896"/>
          </a:solidFill>
        </a:ln>
      </dgm:spPr>
      <dgm:t>
        <a:bodyPr/>
        <a:lstStyle/>
        <a:p>
          <a:r>
            <a:rPr lang="ru-RU" sz="1400" dirty="0" smtClean="0">
              <a:solidFill>
                <a:srgbClr val="004896"/>
              </a:solidFill>
            </a:rPr>
            <a:t>Работа со средствами массовой информации</a:t>
          </a:r>
          <a:endParaRPr lang="ru-RU" sz="1400" dirty="0">
            <a:solidFill>
              <a:srgbClr val="004896"/>
            </a:solidFill>
          </a:endParaRPr>
        </a:p>
      </dgm:t>
    </dgm:pt>
    <dgm:pt modelId="{F11F0408-ABF9-4D6B-BDA9-29638D4CD303}" type="parTrans" cxnId="{AC929F4D-20BB-4796-AF7E-9DE47B41344A}">
      <dgm:prSet/>
      <dgm:spPr/>
      <dgm:t>
        <a:bodyPr/>
        <a:lstStyle/>
        <a:p>
          <a:endParaRPr lang="ru-RU"/>
        </a:p>
      </dgm:t>
    </dgm:pt>
    <dgm:pt modelId="{7D516AF8-6220-4C52-8230-A7A5E45965FD}" type="sibTrans" cxnId="{AC929F4D-20BB-4796-AF7E-9DE47B41344A}">
      <dgm:prSet/>
      <dgm:spPr/>
      <dgm:t>
        <a:bodyPr/>
        <a:lstStyle/>
        <a:p>
          <a:endParaRPr lang="ru-RU"/>
        </a:p>
      </dgm:t>
    </dgm:pt>
    <dgm:pt modelId="{33C518D7-F0F3-4643-9296-913C67CD6C63}">
      <dgm:prSet phldrT="[Текст]" custT="1"/>
      <dgm:spPr>
        <a:noFill/>
        <a:ln w="28575">
          <a:solidFill>
            <a:srgbClr val="004896"/>
          </a:solidFill>
        </a:ln>
      </dgm:spPr>
      <dgm:t>
        <a:bodyPr/>
        <a:lstStyle/>
        <a:p>
          <a:r>
            <a:rPr lang="ru-RU" sz="1400" b="0" dirty="0" smtClean="0">
              <a:solidFill>
                <a:srgbClr val="004896"/>
              </a:solidFill>
            </a:rPr>
            <a:t>За январь-октябрь 2021г. подготовлено и разослано в СМИ </a:t>
          </a:r>
          <a:r>
            <a:rPr lang="ru-RU" sz="2000" b="1" dirty="0" smtClean="0">
              <a:solidFill>
                <a:srgbClr val="004896"/>
              </a:solidFill>
            </a:rPr>
            <a:t>118</a:t>
          </a:r>
          <a:r>
            <a:rPr lang="ru-RU" sz="1400" b="0" dirty="0" smtClean="0">
              <a:solidFill>
                <a:srgbClr val="004896"/>
              </a:solidFill>
            </a:rPr>
            <a:t> пресс-релизов </a:t>
          </a:r>
          <a:endParaRPr lang="ru-RU" sz="1400" b="0" dirty="0">
            <a:solidFill>
              <a:srgbClr val="004896"/>
            </a:solidFill>
          </a:endParaRPr>
        </a:p>
      </dgm:t>
    </dgm:pt>
    <dgm:pt modelId="{7307A380-6562-4DC1-8C25-00A2AA1337B3}" type="parTrans" cxnId="{29586951-FE64-4964-88C3-7864347F8404}">
      <dgm:prSet/>
      <dgm:spPr/>
      <dgm:t>
        <a:bodyPr/>
        <a:lstStyle/>
        <a:p>
          <a:endParaRPr lang="ru-RU"/>
        </a:p>
      </dgm:t>
    </dgm:pt>
    <dgm:pt modelId="{5F26DEC5-90F3-47B4-9922-F3D37F731FCF}" type="sibTrans" cxnId="{29586951-FE64-4964-88C3-7864347F8404}">
      <dgm:prSet/>
      <dgm:spPr/>
      <dgm:t>
        <a:bodyPr/>
        <a:lstStyle/>
        <a:p>
          <a:endParaRPr lang="ru-RU"/>
        </a:p>
      </dgm:t>
    </dgm:pt>
    <dgm:pt modelId="{243AFF17-B287-4ADE-8D16-137E31C6E4A7}">
      <dgm:prSet phldrT="[Текст]" custT="1"/>
      <dgm:spPr>
        <a:noFill/>
        <a:ln w="28575">
          <a:solidFill>
            <a:srgbClr val="004896"/>
          </a:solidFill>
        </a:ln>
      </dgm:spPr>
      <dgm:t>
        <a:bodyPr/>
        <a:lstStyle/>
        <a:p>
          <a:r>
            <a:rPr lang="ru-RU" sz="1400" dirty="0" smtClean="0">
              <a:solidFill>
                <a:srgbClr val="004896"/>
              </a:solidFill>
            </a:rPr>
            <a:t>Опубликованы </a:t>
          </a:r>
          <a:r>
            <a:rPr lang="ru-RU" sz="2000" b="1" dirty="0" smtClean="0">
              <a:solidFill>
                <a:srgbClr val="004896"/>
              </a:solidFill>
            </a:rPr>
            <a:t>807</a:t>
          </a:r>
          <a:r>
            <a:rPr lang="ru-RU" sz="1400" dirty="0" smtClean="0">
              <a:solidFill>
                <a:srgbClr val="004896"/>
              </a:solidFill>
            </a:rPr>
            <a:t> раз </a:t>
          </a:r>
        </a:p>
        <a:p>
          <a:r>
            <a:rPr lang="ru-RU" sz="1400" dirty="0" smtClean="0">
              <a:solidFill>
                <a:srgbClr val="004896"/>
              </a:solidFill>
            </a:rPr>
            <a:t>в различных СМИ </a:t>
          </a:r>
          <a:endParaRPr lang="ru-RU" sz="1400" dirty="0">
            <a:solidFill>
              <a:srgbClr val="004896"/>
            </a:solidFill>
          </a:endParaRPr>
        </a:p>
      </dgm:t>
    </dgm:pt>
    <dgm:pt modelId="{C575973B-BA8F-478B-929D-F06375899D1F}" type="parTrans" cxnId="{80338F21-F5CF-479D-BAA2-220E3AB2E69B}">
      <dgm:prSet/>
      <dgm:spPr/>
      <dgm:t>
        <a:bodyPr/>
        <a:lstStyle/>
        <a:p>
          <a:endParaRPr lang="ru-RU"/>
        </a:p>
      </dgm:t>
    </dgm:pt>
    <dgm:pt modelId="{21B1857D-6733-4AEA-9B20-EDED2F0DCDB1}" type="sibTrans" cxnId="{80338F21-F5CF-479D-BAA2-220E3AB2E69B}">
      <dgm:prSet/>
      <dgm:spPr/>
      <dgm:t>
        <a:bodyPr/>
        <a:lstStyle/>
        <a:p>
          <a:endParaRPr lang="ru-RU"/>
        </a:p>
      </dgm:t>
    </dgm:pt>
    <dgm:pt modelId="{6F869833-1371-4630-8834-0E2E1D665EEB}" type="pres">
      <dgm:prSet presAssocID="{1F20E8D2-8FA2-4EED-8C96-5AF7E34BBFDE}" presName="Name0" presStyleCnt="0">
        <dgm:presLayoutVars>
          <dgm:dir/>
          <dgm:resizeHandles val="exact"/>
        </dgm:presLayoutVars>
      </dgm:prSet>
      <dgm:spPr/>
    </dgm:pt>
    <dgm:pt modelId="{C9C123C4-9348-40A0-843C-352CE8B5C0FD}" type="pres">
      <dgm:prSet presAssocID="{24E0A9D3-A467-4228-9939-27C7E110B460}" presName="parTxOnly" presStyleLbl="node1" presStyleIdx="0" presStyleCnt="3" custScaleX="149923" custScaleY="164301" custLinFactX="5313" custLinFactNeighborX="100000" custLinFactNeighborY="-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B98F1-814B-4135-A553-A0D433AAD99C}" type="pres">
      <dgm:prSet presAssocID="{7D516AF8-6220-4C52-8230-A7A5E45965FD}" presName="parSpace" presStyleCnt="0"/>
      <dgm:spPr/>
    </dgm:pt>
    <dgm:pt modelId="{64E02C8A-571A-407F-BA69-CC3E5C882BF9}" type="pres">
      <dgm:prSet presAssocID="{33C518D7-F0F3-4643-9296-913C67CD6C63}" presName="parTxOnly" presStyleLbl="node1" presStyleIdx="1" presStyleCnt="3" custScaleX="166165" custScaleY="169791" custLinFactNeighborX="62966" custLinFactNeighborY="-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1763C-0955-48F2-B782-C21A36BA8B60}" type="pres">
      <dgm:prSet presAssocID="{5F26DEC5-90F3-47B4-9922-F3D37F731FCF}" presName="parSpace" presStyleCnt="0"/>
      <dgm:spPr/>
    </dgm:pt>
    <dgm:pt modelId="{8C0B2502-BAFA-4025-BB67-547BB3CC328C}" type="pres">
      <dgm:prSet presAssocID="{243AFF17-B287-4ADE-8D16-137E31C6E4A7}" presName="parTxOnly" presStyleLbl="node1" presStyleIdx="2" presStyleCnt="3" custScaleX="192291" custScaleY="17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98E43-E235-41EE-91F0-CE3F5126AE06}" type="presOf" srcId="{1F20E8D2-8FA2-4EED-8C96-5AF7E34BBFDE}" destId="{6F869833-1371-4630-8834-0E2E1D665EEB}" srcOrd="0" destOrd="0" presId="urn:microsoft.com/office/officeart/2005/8/layout/hChevron3"/>
    <dgm:cxn modelId="{66DDFE4B-A507-483A-B86E-252F1BF2490F}" type="presOf" srcId="{243AFF17-B287-4ADE-8D16-137E31C6E4A7}" destId="{8C0B2502-BAFA-4025-BB67-547BB3CC328C}" srcOrd="0" destOrd="0" presId="urn:microsoft.com/office/officeart/2005/8/layout/hChevron3"/>
    <dgm:cxn modelId="{AC929F4D-20BB-4796-AF7E-9DE47B41344A}" srcId="{1F20E8D2-8FA2-4EED-8C96-5AF7E34BBFDE}" destId="{24E0A9D3-A467-4228-9939-27C7E110B460}" srcOrd="0" destOrd="0" parTransId="{F11F0408-ABF9-4D6B-BDA9-29638D4CD303}" sibTransId="{7D516AF8-6220-4C52-8230-A7A5E45965FD}"/>
    <dgm:cxn modelId="{80338F21-F5CF-479D-BAA2-220E3AB2E69B}" srcId="{1F20E8D2-8FA2-4EED-8C96-5AF7E34BBFDE}" destId="{243AFF17-B287-4ADE-8D16-137E31C6E4A7}" srcOrd="2" destOrd="0" parTransId="{C575973B-BA8F-478B-929D-F06375899D1F}" sibTransId="{21B1857D-6733-4AEA-9B20-EDED2F0DCDB1}"/>
    <dgm:cxn modelId="{CB03E896-AF22-417D-B131-01434C4B05AF}" type="presOf" srcId="{33C518D7-F0F3-4643-9296-913C67CD6C63}" destId="{64E02C8A-571A-407F-BA69-CC3E5C882BF9}" srcOrd="0" destOrd="0" presId="urn:microsoft.com/office/officeart/2005/8/layout/hChevron3"/>
    <dgm:cxn modelId="{29586951-FE64-4964-88C3-7864347F8404}" srcId="{1F20E8D2-8FA2-4EED-8C96-5AF7E34BBFDE}" destId="{33C518D7-F0F3-4643-9296-913C67CD6C63}" srcOrd="1" destOrd="0" parTransId="{7307A380-6562-4DC1-8C25-00A2AA1337B3}" sibTransId="{5F26DEC5-90F3-47B4-9922-F3D37F731FCF}"/>
    <dgm:cxn modelId="{F5A62A77-B062-4B0D-A6F5-F999B97F592D}" type="presOf" srcId="{24E0A9D3-A467-4228-9939-27C7E110B460}" destId="{C9C123C4-9348-40A0-843C-352CE8B5C0FD}" srcOrd="0" destOrd="0" presId="urn:microsoft.com/office/officeart/2005/8/layout/hChevron3"/>
    <dgm:cxn modelId="{DE392FA1-A63B-4D8D-8391-E99B5BF44648}" type="presParOf" srcId="{6F869833-1371-4630-8834-0E2E1D665EEB}" destId="{C9C123C4-9348-40A0-843C-352CE8B5C0FD}" srcOrd="0" destOrd="0" presId="urn:microsoft.com/office/officeart/2005/8/layout/hChevron3"/>
    <dgm:cxn modelId="{6AEA0DAF-1231-4E3B-8D76-901036CCB3F0}" type="presParOf" srcId="{6F869833-1371-4630-8834-0E2E1D665EEB}" destId="{763B98F1-814B-4135-A553-A0D433AAD99C}" srcOrd="1" destOrd="0" presId="urn:microsoft.com/office/officeart/2005/8/layout/hChevron3"/>
    <dgm:cxn modelId="{6549272C-74DE-4AD4-994B-BED7DB9C407D}" type="presParOf" srcId="{6F869833-1371-4630-8834-0E2E1D665EEB}" destId="{64E02C8A-571A-407F-BA69-CC3E5C882BF9}" srcOrd="2" destOrd="0" presId="urn:microsoft.com/office/officeart/2005/8/layout/hChevron3"/>
    <dgm:cxn modelId="{F64A65C5-DE56-43F9-8D80-BCFCE63D31D8}" type="presParOf" srcId="{6F869833-1371-4630-8834-0E2E1D665EEB}" destId="{E591763C-0955-48F2-B782-C21A36BA8B60}" srcOrd="3" destOrd="0" presId="urn:microsoft.com/office/officeart/2005/8/layout/hChevron3"/>
    <dgm:cxn modelId="{0B892330-19F3-47EF-B50B-033569BCDBCE}" type="presParOf" srcId="{6F869833-1371-4630-8834-0E2E1D665EEB}" destId="{8C0B2502-BAFA-4025-BB67-547BB3CC328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CFF63-2582-48E1-8392-3ECF9AE4956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2346D1-A798-48D9-B877-B13C4575D342}">
      <dgm:prSet phldrT="[Текст]" custT="1"/>
      <dgm:spPr/>
      <dgm:t>
        <a:bodyPr anchor="b"/>
        <a:lstStyle/>
        <a:p>
          <a:endParaRPr lang="ru-RU" sz="6000" b="1" dirty="0" smtClean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  <a:p>
          <a:endParaRPr lang="ru-RU" sz="6000" b="1" dirty="0" smtClean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  <a:p>
          <a:endParaRPr lang="ru-RU" sz="6000" b="1" dirty="0" smtClean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  <a:p>
          <a:r>
            <a:rPr lang="ru-RU" sz="6000" b="1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</a:t>
          </a:r>
        </a:p>
        <a:p>
          <a:r>
            <a:rPr lang="ru-RU" sz="6000" b="1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230 </a:t>
          </a:r>
        </a:p>
        <a:p>
          <a:r>
            <a:rPr lang="ru-RU" sz="1400" b="0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обращений через ЕПГУ</a:t>
          </a:r>
          <a:endParaRPr lang="ru-RU" sz="1400" i="1" dirty="0">
            <a:latin typeface="+mn-lt"/>
          </a:endParaRPr>
        </a:p>
      </dgm:t>
    </dgm:pt>
    <dgm:pt modelId="{E7FE9E5F-A4FC-4DC6-8E82-B48BC079C135}" type="parTrans" cxnId="{C4F20ECE-172A-45DC-9C16-C35F9D015D16}">
      <dgm:prSet/>
      <dgm:spPr/>
      <dgm:t>
        <a:bodyPr/>
        <a:lstStyle/>
        <a:p>
          <a:endParaRPr lang="ru-RU"/>
        </a:p>
      </dgm:t>
    </dgm:pt>
    <dgm:pt modelId="{B9CF8F02-27E6-4260-B95C-FE4A0316773B}" type="sibTrans" cxnId="{C4F20ECE-172A-45DC-9C16-C35F9D015D16}">
      <dgm:prSet/>
      <dgm:spPr/>
      <dgm:t>
        <a:bodyPr/>
        <a:lstStyle/>
        <a:p>
          <a:endParaRPr lang="ru-RU"/>
        </a:p>
      </dgm:t>
    </dgm:pt>
    <dgm:pt modelId="{18972154-0BC8-4B23-849D-2064694181DA}">
      <dgm:prSet phldrT="[Текст]"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ru-RU" sz="6000" b="1" baseline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105</a:t>
          </a:r>
          <a:r>
            <a:rPr lang="ru-RU" sz="30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>
            <a:spcAft>
              <a:spcPct val="35000"/>
            </a:spcAft>
          </a:pPr>
          <a:r>
            <a:rPr lang="ru-RU" sz="1400" i="1" baseline="0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rPr>
            <a:t>запросов в рамках госконтракта</a:t>
          </a:r>
          <a:br>
            <a:rPr lang="ru-RU" sz="1400" i="1" baseline="0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1" baseline="0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rPr>
            <a:t>с Минэкономразвития Калужской области</a:t>
          </a:r>
          <a:endParaRPr lang="ru-RU" sz="1400" i="1" baseline="0" dirty="0">
            <a:solidFill>
              <a:srgbClr val="33428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4ADBC-7A42-4CC3-9186-44F94F3AF467}" type="parTrans" cxnId="{A0DC0FE3-E855-4FFE-9480-304A4853CFA0}">
      <dgm:prSet/>
      <dgm:spPr/>
      <dgm:t>
        <a:bodyPr/>
        <a:lstStyle/>
        <a:p>
          <a:endParaRPr lang="ru-RU"/>
        </a:p>
      </dgm:t>
    </dgm:pt>
    <dgm:pt modelId="{7CCDF47C-3591-45E5-A5D4-10F9CE281085}" type="sibTrans" cxnId="{A0DC0FE3-E855-4FFE-9480-304A4853CFA0}">
      <dgm:prSet/>
      <dgm:spPr/>
      <dgm:t>
        <a:bodyPr/>
        <a:lstStyle/>
        <a:p>
          <a:endParaRPr lang="ru-RU"/>
        </a:p>
      </dgm:t>
    </dgm:pt>
    <dgm:pt modelId="{1805585C-59FB-42C7-BA26-774A55990C94}">
      <dgm:prSet phldrT="[Текст]" custT="1"/>
      <dgm:spPr>
        <a:noFill/>
      </dgm:spPr>
      <dgm:t>
        <a:bodyPr/>
        <a:lstStyle/>
        <a:p>
          <a:pPr algn="l"/>
          <a:r>
            <a:rPr lang="ru-RU" sz="16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Органы государственной власти -  </a:t>
          </a:r>
          <a:r>
            <a:rPr lang="ru-RU" sz="2400" b="1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63</a:t>
          </a:r>
        </a:p>
        <a:p>
          <a:pPr algn="l"/>
          <a:r>
            <a:rPr lang="ru-RU" sz="16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Органы местного самоуправления - </a:t>
          </a:r>
          <a:r>
            <a:rPr lang="ru-RU" sz="2400" b="1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67</a:t>
          </a:r>
        </a:p>
        <a:p>
          <a:pPr algn="l"/>
          <a:r>
            <a:rPr lang="ru-RU" sz="16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Территориальные органы федеральных органов власти, банки, фонды - </a:t>
          </a:r>
          <a:r>
            <a:rPr lang="ru-RU" sz="2400" b="1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43</a:t>
          </a:r>
        </a:p>
        <a:p>
          <a:pPr algn="l"/>
          <a:r>
            <a:rPr lang="ru-RU" sz="16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Организации - </a:t>
          </a:r>
          <a:r>
            <a:rPr lang="ru-RU" sz="2400" b="1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14</a:t>
          </a:r>
        </a:p>
        <a:p>
          <a:pPr algn="l"/>
          <a:r>
            <a:rPr lang="ru-RU" sz="16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Граждане – </a:t>
          </a:r>
          <a:r>
            <a:rPr lang="ru-RU" sz="2400" b="1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43</a:t>
          </a:r>
          <a:endParaRPr lang="ru-RU" sz="2400" b="1" baseline="0" dirty="0">
            <a:solidFill>
              <a:srgbClr val="C00000"/>
            </a:solidFill>
          </a:endParaRPr>
        </a:p>
      </dgm:t>
    </dgm:pt>
    <dgm:pt modelId="{E488364A-DC44-4C84-BA7C-DFCE4B2BFAFA}" type="parTrans" cxnId="{1A95A71E-AF03-4BD1-A1A9-50DFD062E5A0}">
      <dgm:prSet/>
      <dgm:spPr/>
      <dgm:t>
        <a:bodyPr/>
        <a:lstStyle/>
        <a:p>
          <a:endParaRPr lang="ru-RU"/>
        </a:p>
      </dgm:t>
    </dgm:pt>
    <dgm:pt modelId="{69264E59-0662-49BC-A949-5F77E4D49F46}" type="sibTrans" cxnId="{1A95A71E-AF03-4BD1-A1A9-50DFD062E5A0}">
      <dgm:prSet/>
      <dgm:spPr/>
      <dgm:t>
        <a:bodyPr/>
        <a:lstStyle/>
        <a:p>
          <a:endParaRPr lang="ru-RU"/>
        </a:p>
      </dgm:t>
    </dgm:pt>
    <dgm:pt modelId="{237380F0-4B3E-478A-83BF-49041F1B3A24}" type="pres">
      <dgm:prSet presAssocID="{A0FCFF63-2582-48E1-8392-3ECF9AE4956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7AA547-ADC3-4876-AC0B-5CED1B304267}" type="pres">
      <dgm:prSet presAssocID="{392346D1-A798-48D9-B877-B13C4575D342}" presName="chaos" presStyleCnt="0"/>
      <dgm:spPr/>
    </dgm:pt>
    <dgm:pt modelId="{1402A419-403D-4F55-92E1-81D0C54D6810}" type="pres">
      <dgm:prSet presAssocID="{392346D1-A798-48D9-B877-B13C4575D342}" presName="parTx1" presStyleLbl="revTx" presStyleIdx="0" presStyleCnt="2" custLinFactNeighborX="-888" custLinFactNeighborY="14896"/>
      <dgm:spPr/>
      <dgm:t>
        <a:bodyPr/>
        <a:lstStyle/>
        <a:p>
          <a:endParaRPr lang="ru-RU"/>
        </a:p>
      </dgm:t>
    </dgm:pt>
    <dgm:pt modelId="{3423752D-9DF6-4436-BE48-7440FB5ED3C1}" type="pres">
      <dgm:prSet presAssocID="{392346D1-A798-48D9-B877-B13C4575D342}" presName="desTx1" presStyleLbl="revTx" presStyleIdx="1" presStyleCnt="2" custScaleX="182584" custScaleY="72880" custLinFactNeighborX="5412" custLinFactNeighborY="21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AC05F-B8BB-4CBD-B699-BC773FCCEABA}" type="pres">
      <dgm:prSet presAssocID="{392346D1-A798-48D9-B877-B13C4575D342}" presName="c1" presStyleLbl="node1" presStyleIdx="0" presStyleCnt="19"/>
      <dgm:spPr/>
    </dgm:pt>
    <dgm:pt modelId="{19C1427E-280C-4862-9EEA-EEFCF0579A75}" type="pres">
      <dgm:prSet presAssocID="{392346D1-A798-48D9-B877-B13C4575D342}" presName="c2" presStyleLbl="node1" presStyleIdx="1" presStyleCnt="19"/>
      <dgm:spPr/>
    </dgm:pt>
    <dgm:pt modelId="{72BB0454-D96E-41BA-9E46-1CBF5DDF141B}" type="pres">
      <dgm:prSet presAssocID="{392346D1-A798-48D9-B877-B13C4575D342}" presName="c3" presStyleLbl="node1" presStyleIdx="2" presStyleCnt="19" custLinFactNeighborX="-11319" custLinFactNeighborY="-59427"/>
      <dgm:spPr/>
    </dgm:pt>
    <dgm:pt modelId="{579CBBF9-BE59-434D-911E-424AA6028F51}" type="pres">
      <dgm:prSet presAssocID="{392346D1-A798-48D9-B877-B13C4575D342}" presName="c4" presStyleLbl="node1" presStyleIdx="3" presStyleCnt="19" custLinFactNeighborX="-30666" custLinFactNeighborY="-94051"/>
      <dgm:spPr/>
    </dgm:pt>
    <dgm:pt modelId="{A0BA0EDD-DC08-40CF-9AB0-A1DBD60F03BB}" type="pres">
      <dgm:prSet presAssocID="{392346D1-A798-48D9-B877-B13C4575D342}" presName="c5" presStyleLbl="node1" presStyleIdx="4" presStyleCnt="19" custLinFactNeighborX="66704" custLinFactNeighborY="-70578"/>
      <dgm:spPr/>
    </dgm:pt>
    <dgm:pt modelId="{EB1B2220-0DE8-4B54-9320-6F75C3B3FBF9}" type="pres">
      <dgm:prSet presAssocID="{392346D1-A798-48D9-B877-B13C4575D342}" presName="c6" presStyleLbl="node1" presStyleIdx="5" presStyleCnt="19"/>
      <dgm:spPr/>
    </dgm:pt>
    <dgm:pt modelId="{51FE1BEC-4DB1-4D4E-9CD3-58D0A00A1831}" type="pres">
      <dgm:prSet presAssocID="{392346D1-A798-48D9-B877-B13C4575D342}" presName="c7" presStyleLbl="node1" presStyleIdx="6" presStyleCnt="19"/>
      <dgm:spPr/>
    </dgm:pt>
    <dgm:pt modelId="{79EC5F31-5D65-452B-B6A2-946AEACC81F7}" type="pres">
      <dgm:prSet presAssocID="{392346D1-A798-48D9-B877-B13C4575D342}" presName="c8" presStyleLbl="node1" presStyleIdx="7" presStyleCnt="19"/>
      <dgm:spPr/>
    </dgm:pt>
    <dgm:pt modelId="{9033011A-E9D7-4E13-8FA3-5BB3BB95EB4B}" type="pres">
      <dgm:prSet presAssocID="{392346D1-A798-48D9-B877-B13C4575D342}" presName="c9" presStyleLbl="node1" presStyleIdx="8" presStyleCnt="19"/>
      <dgm:spPr/>
    </dgm:pt>
    <dgm:pt modelId="{C776B453-66E7-4943-AB24-FD7671DC61C3}" type="pres">
      <dgm:prSet presAssocID="{392346D1-A798-48D9-B877-B13C4575D342}" presName="c10" presStyleLbl="node1" presStyleIdx="9" presStyleCnt="19" custLinFactNeighborX="5188" custLinFactNeighborY="-61728"/>
      <dgm:spPr/>
    </dgm:pt>
    <dgm:pt modelId="{3BE19724-63FF-48CE-B7FA-AD6187425E3F}" type="pres">
      <dgm:prSet presAssocID="{392346D1-A798-48D9-B877-B13C4575D342}" presName="c11" presStyleLbl="node1" presStyleIdx="10" presStyleCnt="19"/>
      <dgm:spPr/>
    </dgm:pt>
    <dgm:pt modelId="{BEDE09A3-9FE0-401F-93E9-FDF03D217FB9}" type="pres">
      <dgm:prSet presAssocID="{392346D1-A798-48D9-B877-B13C4575D342}" presName="c12" presStyleLbl="node1" presStyleIdx="11" presStyleCnt="19"/>
      <dgm:spPr/>
    </dgm:pt>
    <dgm:pt modelId="{4E08A33A-C958-49A3-92FD-61934B7800CF}" type="pres">
      <dgm:prSet presAssocID="{392346D1-A798-48D9-B877-B13C4575D342}" presName="c13" presStyleLbl="node1" presStyleIdx="12" presStyleCnt="19"/>
      <dgm:spPr/>
    </dgm:pt>
    <dgm:pt modelId="{4A812785-65B2-415D-A52D-7963C5C26C34}" type="pres">
      <dgm:prSet presAssocID="{392346D1-A798-48D9-B877-B13C4575D342}" presName="c14" presStyleLbl="node1" presStyleIdx="13" presStyleCnt="19"/>
      <dgm:spPr/>
    </dgm:pt>
    <dgm:pt modelId="{9B96EEF7-A6A0-4955-8450-F0CA8E8C975A}" type="pres">
      <dgm:prSet presAssocID="{392346D1-A798-48D9-B877-B13C4575D342}" presName="c15" presStyleLbl="node1" presStyleIdx="14" presStyleCnt="19"/>
      <dgm:spPr/>
    </dgm:pt>
    <dgm:pt modelId="{DBBB12E1-BC73-45BA-83A3-E263B9790CD6}" type="pres">
      <dgm:prSet presAssocID="{392346D1-A798-48D9-B877-B13C4575D342}" presName="c16" presStyleLbl="node1" presStyleIdx="15" presStyleCnt="19"/>
      <dgm:spPr/>
    </dgm:pt>
    <dgm:pt modelId="{2C1DFDC8-FFA1-4C94-A66A-62011A43633C}" type="pres">
      <dgm:prSet presAssocID="{392346D1-A798-48D9-B877-B13C4575D342}" presName="c17" presStyleLbl="node1" presStyleIdx="16" presStyleCnt="19"/>
      <dgm:spPr/>
    </dgm:pt>
    <dgm:pt modelId="{0133A11A-1CF0-4450-BDFE-8C880A5C75B3}" type="pres">
      <dgm:prSet presAssocID="{392346D1-A798-48D9-B877-B13C4575D342}" presName="c18" presStyleLbl="node1" presStyleIdx="17" presStyleCnt="19"/>
      <dgm:spPr/>
    </dgm:pt>
    <dgm:pt modelId="{04B7E69E-12C4-4843-8B72-00EF3F63E0B2}" type="pres">
      <dgm:prSet presAssocID="{B9CF8F02-27E6-4260-B95C-FE4A0316773B}" presName="chevronComposite1" presStyleCnt="0"/>
      <dgm:spPr/>
    </dgm:pt>
    <dgm:pt modelId="{5900475C-97DA-436A-85D6-B4BD5CAF5F7C}" type="pres">
      <dgm:prSet presAssocID="{B9CF8F02-27E6-4260-B95C-FE4A0316773B}" presName="chevron1" presStyleLbl="sibTrans2D1" presStyleIdx="0" presStyleCnt="2"/>
      <dgm:spPr/>
      <dgm:t>
        <a:bodyPr/>
        <a:lstStyle/>
        <a:p>
          <a:endParaRPr lang="ru-RU"/>
        </a:p>
      </dgm:t>
    </dgm:pt>
    <dgm:pt modelId="{B9571256-57D3-46A0-A610-EC66B6087B0A}" type="pres">
      <dgm:prSet presAssocID="{B9CF8F02-27E6-4260-B95C-FE4A0316773B}" presName="spChevron1" presStyleCnt="0"/>
      <dgm:spPr/>
    </dgm:pt>
    <dgm:pt modelId="{1748E0EE-4E13-489E-86EF-4D358308DB17}" type="pres">
      <dgm:prSet presAssocID="{B9CF8F02-27E6-4260-B95C-FE4A0316773B}" presName="overlap" presStyleCnt="0"/>
      <dgm:spPr/>
    </dgm:pt>
    <dgm:pt modelId="{14FCB420-0D66-4DF3-A645-C0BF497C9520}" type="pres">
      <dgm:prSet presAssocID="{B9CF8F02-27E6-4260-B95C-FE4A0316773B}" presName="chevronComposite2" presStyleCnt="0"/>
      <dgm:spPr/>
    </dgm:pt>
    <dgm:pt modelId="{A54FF4C5-93C9-438F-BBC8-DCD10A49C752}" type="pres">
      <dgm:prSet presAssocID="{B9CF8F02-27E6-4260-B95C-FE4A0316773B}" presName="chevron2" presStyleLbl="sibTrans2D1" presStyleIdx="1" presStyleCnt="2"/>
      <dgm:spPr/>
    </dgm:pt>
    <dgm:pt modelId="{D7263981-FF82-4683-89FB-A61794186D69}" type="pres">
      <dgm:prSet presAssocID="{B9CF8F02-27E6-4260-B95C-FE4A0316773B}" presName="spChevron2" presStyleCnt="0"/>
      <dgm:spPr/>
    </dgm:pt>
    <dgm:pt modelId="{F03973A0-24AE-42C8-9E64-DB9D0FB002D7}" type="pres">
      <dgm:prSet presAssocID="{1805585C-59FB-42C7-BA26-774A55990C94}" presName="last" presStyleCnt="0"/>
      <dgm:spPr/>
    </dgm:pt>
    <dgm:pt modelId="{197DA43A-71C2-432A-8CC0-B8732AD63DDB}" type="pres">
      <dgm:prSet presAssocID="{1805585C-59FB-42C7-BA26-774A55990C94}" presName="circleTx" presStyleLbl="node1" presStyleIdx="18" presStyleCnt="19" custScaleX="141673" custScaleY="123852"/>
      <dgm:spPr/>
      <dgm:t>
        <a:bodyPr/>
        <a:lstStyle/>
        <a:p>
          <a:endParaRPr lang="ru-RU"/>
        </a:p>
      </dgm:t>
    </dgm:pt>
    <dgm:pt modelId="{4C70FFD0-BB4F-4640-8AC1-91FB26FF3863}" type="pres">
      <dgm:prSet presAssocID="{1805585C-59FB-42C7-BA26-774A55990C94}" presName="spN" presStyleCnt="0"/>
      <dgm:spPr/>
    </dgm:pt>
  </dgm:ptLst>
  <dgm:cxnLst>
    <dgm:cxn modelId="{C4F20ECE-172A-45DC-9C16-C35F9D015D16}" srcId="{A0FCFF63-2582-48E1-8392-3ECF9AE49567}" destId="{392346D1-A798-48D9-B877-B13C4575D342}" srcOrd="0" destOrd="0" parTransId="{E7FE9E5F-A4FC-4DC6-8E82-B48BC079C135}" sibTransId="{B9CF8F02-27E6-4260-B95C-FE4A0316773B}"/>
    <dgm:cxn modelId="{481C5FE9-64D2-4D0F-8E3D-76AACD7A7921}" type="presOf" srcId="{A0FCFF63-2582-48E1-8392-3ECF9AE49567}" destId="{237380F0-4B3E-478A-83BF-49041F1B3A24}" srcOrd="0" destOrd="0" presId="urn:microsoft.com/office/officeart/2009/3/layout/RandomtoResultProcess"/>
    <dgm:cxn modelId="{A0DC0FE3-E855-4FFE-9480-304A4853CFA0}" srcId="{392346D1-A798-48D9-B877-B13C4575D342}" destId="{18972154-0BC8-4B23-849D-2064694181DA}" srcOrd="0" destOrd="0" parTransId="{4FC4ADBC-7A42-4CC3-9186-44F94F3AF467}" sibTransId="{7CCDF47C-3591-45E5-A5D4-10F9CE281085}"/>
    <dgm:cxn modelId="{D546D9A1-DACC-448F-ADAB-E761C85B2F5A}" type="presOf" srcId="{1805585C-59FB-42C7-BA26-774A55990C94}" destId="{197DA43A-71C2-432A-8CC0-B8732AD63DDB}" srcOrd="0" destOrd="0" presId="urn:microsoft.com/office/officeart/2009/3/layout/RandomtoResultProcess"/>
    <dgm:cxn modelId="{E9242998-2C03-45C3-89D5-BBB4EBC947DD}" type="presOf" srcId="{18972154-0BC8-4B23-849D-2064694181DA}" destId="{3423752D-9DF6-4436-BE48-7440FB5ED3C1}" srcOrd="0" destOrd="0" presId="urn:microsoft.com/office/officeart/2009/3/layout/RandomtoResultProcess"/>
    <dgm:cxn modelId="{EC212CF6-23D5-4BAF-865B-6DCAC6DCFCF6}" type="presOf" srcId="{392346D1-A798-48D9-B877-B13C4575D342}" destId="{1402A419-403D-4F55-92E1-81D0C54D6810}" srcOrd="0" destOrd="0" presId="urn:microsoft.com/office/officeart/2009/3/layout/RandomtoResultProcess"/>
    <dgm:cxn modelId="{1A95A71E-AF03-4BD1-A1A9-50DFD062E5A0}" srcId="{A0FCFF63-2582-48E1-8392-3ECF9AE49567}" destId="{1805585C-59FB-42C7-BA26-774A55990C94}" srcOrd="1" destOrd="0" parTransId="{E488364A-DC44-4C84-BA7C-DFCE4B2BFAFA}" sibTransId="{69264E59-0662-49BC-A949-5F77E4D49F46}"/>
    <dgm:cxn modelId="{AE105DEC-6801-45FD-85B1-B9D0B43E790E}" type="presParOf" srcId="{237380F0-4B3E-478A-83BF-49041F1B3A24}" destId="{6F7AA547-ADC3-4876-AC0B-5CED1B304267}" srcOrd="0" destOrd="0" presId="urn:microsoft.com/office/officeart/2009/3/layout/RandomtoResultProcess"/>
    <dgm:cxn modelId="{94B4E4C1-72D6-4FC6-AE88-139A4D6DD5E1}" type="presParOf" srcId="{6F7AA547-ADC3-4876-AC0B-5CED1B304267}" destId="{1402A419-403D-4F55-92E1-81D0C54D6810}" srcOrd="0" destOrd="0" presId="urn:microsoft.com/office/officeart/2009/3/layout/RandomtoResultProcess"/>
    <dgm:cxn modelId="{09E9A7CE-ED44-48A7-99E7-99F3EF892FB9}" type="presParOf" srcId="{6F7AA547-ADC3-4876-AC0B-5CED1B304267}" destId="{3423752D-9DF6-4436-BE48-7440FB5ED3C1}" srcOrd="1" destOrd="0" presId="urn:microsoft.com/office/officeart/2009/3/layout/RandomtoResultProcess"/>
    <dgm:cxn modelId="{6D579919-C4BB-4D0A-B801-C18730EBFC29}" type="presParOf" srcId="{6F7AA547-ADC3-4876-AC0B-5CED1B304267}" destId="{3B4AC05F-B8BB-4CBD-B699-BC773FCCEABA}" srcOrd="2" destOrd="0" presId="urn:microsoft.com/office/officeart/2009/3/layout/RandomtoResultProcess"/>
    <dgm:cxn modelId="{B70CF10F-4C62-4AE6-99DF-1C3CFB6DC14F}" type="presParOf" srcId="{6F7AA547-ADC3-4876-AC0B-5CED1B304267}" destId="{19C1427E-280C-4862-9EEA-EEFCF0579A75}" srcOrd="3" destOrd="0" presId="urn:microsoft.com/office/officeart/2009/3/layout/RandomtoResultProcess"/>
    <dgm:cxn modelId="{BFF4D57B-1A91-4B02-811D-F7B78F33D699}" type="presParOf" srcId="{6F7AA547-ADC3-4876-AC0B-5CED1B304267}" destId="{72BB0454-D96E-41BA-9E46-1CBF5DDF141B}" srcOrd="4" destOrd="0" presId="urn:microsoft.com/office/officeart/2009/3/layout/RandomtoResultProcess"/>
    <dgm:cxn modelId="{1B34D6F2-81DF-4D08-B429-2EA51279CA34}" type="presParOf" srcId="{6F7AA547-ADC3-4876-AC0B-5CED1B304267}" destId="{579CBBF9-BE59-434D-911E-424AA6028F51}" srcOrd="5" destOrd="0" presId="urn:microsoft.com/office/officeart/2009/3/layout/RandomtoResultProcess"/>
    <dgm:cxn modelId="{3AA05DE9-455C-497C-A82E-C843C6A37CEF}" type="presParOf" srcId="{6F7AA547-ADC3-4876-AC0B-5CED1B304267}" destId="{A0BA0EDD-DC08-40CF-9AB0-A1DBD60F03BB}" srcOrd="6" destOrd="0" presId="urn:microsoft.com/office/officeart/2009/3/layout/RandomtoResultProcess"/>
    <dgm:cxn modelId="{462AD021-9528-4670-817B-43B032E24F8D}" type="presParOf" srcId="{6F7AA547-ADC3-4876-AC0B-5CED1B304267}" destId="{EB1B2220-0DE8-4B54-9320-6F75C3B3FBF9}" srcOrd="7" destOrd="0" presId="urn:microsoft.com/office/officeart/2009/3/layout/RandomtoResultProcess"/>
    <dgm:cxn modelId="{EDA86B71-1150-49F3-8444-30F346A784A1}" type="presParOf" srcId="{6F7AA547-ADC3-4876-AC0B-5CED1B304267}" destId="{51FE1BEC-4DB1-4D4E-9CD3-58D0A00A1831}" srcOrd="8" destOrd="0" presId="urn:microsoft.com/office/officeart/2009/3/layout/RandomtoResultProcess"/>
    <dgm:cxn modelId="{A3BC8381-3B53-4041-A8D7-FCC43FDF495E}" type="presParOf" srcId="{6F7AA547-ADC3-4876-AC0B-5CED1B304267}" destId="{79EC5F31-5D65-452B-B6A2-946AEACC81F7}" srcOrd="9" destOrd="0" presId="urn:microsoft.com/office/officeart/2009/3/layout/RandomtoResultProcess"/>
    <dgm:cxn modelId="{7C1D5A22-0699-48A5-A114-9FEEBFB6F49A}" type="presParOf" srcId="{6F7AA547-ADC3-4876-AC0B-5CED1B304267}" destId="{9033011A-E9D7-4E13-8FA3-5BB3BB95EB4B}" srcOrd="10" destOrd="0" presId="urn:microsoft.com/office/officeart/2009/3/layout/RandomtoResultProcess"/>
    <dgm:cxn modelId="{00423DDE-887C-4D0E-86B3-5079D7413CFC}" type="presParOf" srcId="{6F7AA547-ADC3-4876-AC0B-5CED1B304267}" destId="{C776B453-66E7-4943-AB24-FD7671DC61C3}" srcOrd="11" destOrd="0" presId="urn:microsoft.com/office/officeart/2009/3/layout/RandomtoResultProcess"/>
    <dgm:cxn modelId="{5EA20A53-CCBC-4165-9380-18512139DB3B}" type="presParOf" srcId="{6F7AA547-ADC3-4876-AC0B-5CED1B304267}" destId="{3BE19724-63FF-48CE-B7FA-AD6187425E3F}" srcOrd="12" destOrd="0" presId="urn:microsoft.com/office/officeart/2009/3/layout/RandomtoResultProcess"/>
    <dgm:cxn modelId="{228D296E-FABA-4549-8BD1-0157FAE085B8}" type="presParOf" srcId="{6F7AA547-ADC3-4876-AC0B-5CED1B304267}" destId="{BEDE09A3-9FE0-401F-93E9-FDF03D217FB9}" srcOrd="13" destOrd="0" presId="urn:microsoft.com/office/officeart/2009/3/layout/RandomtoResultProcess"/>
    <dgm:cxn modelId="{AA124467-9EBE-4288-A865-7FC027DC2714}" type="presParOf" srcId="{6F7AA547-ADC3-4876-AC0B-5CED1B304267}" destId="{4E08A33A-C958-49A3-92FD-61934B7800CF}" srcOrd="14" destOrd="0" presId="urn:microsoft.com/office/officeart/2009/3/layout/RandomtoResultProcess"/>
    <dgm:cxn modelId="{29660AFF-CBD8-46EA-B43C-BCECD27C3773}" type="presParOf" srcId="{6F7AA547-ADC3-4876-AC0B-5CED1B304267}" destId="{4A812785-65B2-415D-A52D-7963C5C26C34}" srcOrd="15" destOrd="0" presId="urn:microsoft.com/office/officeart/2009/3/layout/RandomtoResultProcess"/>
    <dgm:cxn modelId="{3BDEB6EF-1256-4047-9126-7622B51EDBD8}" type="presParOf" srcId="{6F7AA547-ADC3-4876-AC0B-5CED1B304267}" destId="{9B96EEF7-A6A0-4955-8450-F0CA8E8C975A}" srcOrd="16" destOrd="0" presId="urn:microsoft.com/office/officeart/2009/3/layout/RandomtoResultProcess"/>
    <dgm:cxn modelId="{A1457CEE-C314-483C-BCB2-96408F01B9A7}" type="presParOf" srcId="{6F7AA547-ADC3-4876-AC0B-5CED1B304267}" destId="{DBBB12E1-BC73-45BA-83A3-E263B9790CD6}" srcOrd="17" destOrd="0" presId="urn:microsoft.com/office/officeart/2009/3/layout/RandomtoResultProcess"/>
    <dgm:cxn modelId="{905725CE-3875-4EC1-ADF8-EFD74A1A3AC1}" type="presParOf" srcId="{6F7AA547-ADC3-4876-AC0B-5CED1B304267}" destId="{2C1DFDC8-FFA1-4C94-A66A-62011A43633C}" srcOrd="18" destOrd="0" presId="urn:microsoft.com/office/officeart/2009/3/layout/RandomtoResultProcess"/>
    <dgm:cxn modelId="{48E7A353-2DFE-451E-8D48-80C1EB60E365}" type="presParOf" srcId="{6F7AA547-ADC3-4876-AC0B-5CED1B304267}" destId="{0133A11A-1CF0-4450-BDFE-8C880A5C75B3}" srcOrd="19" destOrd="0" presId="urn:microsoft.com/office/officeart/2009/3/layout/RandomtoResultProcess"/>
    <dgm:cxn modelId="{F9655A26-E957-4F4C-BFC5-514DE72A1112}" type="presParOf" srcId="{237380F0-4B3E-478A-83BF-49041F1B3A24}" destId="{04B7E69E-12C4-4843-8B72-00EF3F63E0B2}" srcOrd="1" destOrd="0" presId="urn:microsoft.com/office/officeart/2009/3/layout/RandomtoResultProcess"/>
    <dgm:cxn modelId="{D169E8B9-A4C7-435F-9424-CD1A317FFD04}" type="presParOf" srcId="{04B7E69E-12C4-4843-8B72-00EF3F63E0B2}" destId="{5900475C-97DA-436A-85D6-B4BD5CAF5F7C}" srcOrd="0" destOrd="0" presId="urn:microsoft.com/office/officeart/2009/3/layout/RandomtoResultProcess"/>
    <dgm:cxn modelId="{E6867954-C9C0-4C30-A3D2-31732AF74648}" type="presParOf" srcId="{04B7E69E-12C4-4843-8B72-00EF3F63E0B2}" destId="{B9571256-57D3-46A0-A610-EC66B6087B0A}" srcOrd="1" destOrd="0" presId="urn:microsoft.com/office/officeart/2009/3/layout/RandomtoResultProcess"/>
    <dgm:cxn modelId="{6CD5F765-F156-45F9-992C-B872B0049347}" type="presParOf" srcId="{237380F0-4B3E-478A-83BF-49041F1B3A24}" destId="{1748E0EE-4E13-489E-86EF-4D358308DB17}" srcOrd="2" destOrd="0" presId="urn:microsoft.com/office/officeart/2009/3/layout/RandomtoResultProcess"/>
    <dgm:cxn modelId="{D4127DEA-E1BE-4039-B08D-1C62D0D779E3}" type="presParOf" srcId="{237380F0-4B3E-478A-83BF-49041F1B3A24}" destId="{14FCB420-0D66-4DF3-A645-C0BF497C9520}" srcOrd="3" destOrd="0" presId="urn:microsoft.com/office/officeart/2009/3/layout/RandomtoResultProcess"/>
    <dgm:cxn modelId="{856A8EAE-8D11-45EF-8019-9EAD59A6DDBA}" type="presParOf" srcId="{14FCB420-0D66-4DF3-A645-C0BF497C9520}" destId="{A54FF4C5-93C9-438F-BBC8-DCD10A49C752}" srcOrd="0" destOrd="0" presId="urn:microsoft.com/office/officeart/2009/3/layout/RandomtoResultProcess"/>
    <dgm:cxn modelId="{0D08E12E-5ACD-4246-B6DF-13C59763E831}" type="presParOf" srcId="{14FCB420-0D66-4DF3-A645-C0BF497C9520}" destId="{D7263981-FF82-4683-89FB-A61794186D69}" srcOrd="1" destOrd="0" presId="urn:microsoft.com/office/officeart/2009/3/layout/RandomtoResultProcess"/>
    <dgm:cxn modelId="{0E67ADE4-4A56-4736-95FF-A2ED3955E8B0}" type="presParOf" srcId="{237380F0-4B3E-478A-83BF-49041F1B3A24}" destId="{F03973A0-24AE-42C8-9E64-DB9D0FB002D7}" srcOrd="4" destOrd="0" presId="urn:microsoft.com/office/officeart/2009/3/layout/RandomtoResultProcess"/>
    <dgm:cxn modelId="{9CDF13B3-D50D-4CB6-8A7D-4BB256955EEF}" type="presParOf" srcId="{F03973A0-24AE-42C8-9E64-DB9D0FB002D7}" destId="{197DA43A-71C2-432A-8CC0-B8732AD63DDB}" srcOrd="0" destOrd="0" presId="urn:microsoft.com/office/officeart/2009/3/layout/RandomtoResultProcess"/>
    <dgm:cxn modelId="{D06BFF1C-1DBF-47E7-9566-B616EDD6139F}" type="presParOf" srcId="{F03973A0-24AE-42C8-9E64-DB9D0FB002D7}" destId="{4C70FFD0-BB4F-4640-8AC1-91FB26FF386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370C2-DD4C-4ACC-8B78-85615361C857}">
      <dsp:nvSpPr>
        <dsp:cNvPr id="0" name=""/>
        <dsp:cNvSpPr/>
      </dsp:nvSpPr>
      <dsp:spPr>
        <a:xfrm>
          <a:off x="2728" y="0"/>
          <a:ext cx="3544171" cy="1561058"/>
        </a:xfrm>
        <a:prstGeom prst="homePlate">
          <a:avLst/>
        </a:prstGeom>
        <a:noFill/>
        <a:ln w="28575" cap="flat" cmpd="sng" algn="ctr">
          <a:solidFill>
            <a:srgbClr val="0048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4896"/>
              </a:solidFill>
            </a:rPr>
            <a:t>Совершенствование информационного обеспечения территориальными органами Росстата ОГВ и ОМСУ официальной статистической информацией</a:t>
          </a:r>
          <a:endParaRPr lang="ru-RU" sz="1400" kern="1200" dirty="0">
            <a:solidFill>
              <a:srgbClr val="004896"/>
            </a:solidFill>
          </a:endParaRPr>
        </a:p>
      </dsp:txBody>
      <dsp:txXfrm>
        <a:off x="2728" y="0"/>
        <a:ext cx="3153907" cy="1561058"/>
      </dsp:txXfrm>
    </dsp:sp>
    <dsp:sp modelId="{93CD09E3-C9A9-4029-900D-2BA82A58771C}">
      <dsp:nvSpPr>
        <dsp:cNvPr id="0" name=""/>
        <dsp:cNvSpPr/>
      </dsp:nvSpPr>
      <dsp:spPr>
        <a:xfrm>
          <a:off x="2736190" y="0"/>
          <a:ext cx="3696920" cy="1561058"/>
        </a:xfrm>
        <a:prstGeom prst="chevron">
          <a:avLst/>
        </a:prstGeom>
        <a:noFill/>
        <a:ln w="28575" cap="flat" cmpd="sng" algn="ctr">
          <a:solidFill>
            <a:srgbClr val="0048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4896"/>
              </a:solidFill>
            </a:rPr>
            <a:t>План мероприятий на 2020-2021гг. утвержден Руководителем Росстата 12 августа 2021г.</a:t>
          </a:r>
          <a:endParaRPr lang="ru-RU" sz="1400" b="0" kern="1200" dirty="0">
            <a:solidFill>
              <a:srgbClr val="004896"/>
            </a:solidFill>
          </a:endParaRPr>
        </a:p>
      </dsp:txBody>
      <dsp:txXfrm>
        <a:off x="3516719" y="0"/>
        <a:ext cx="2135862" cy="1561058"/>
      </dsp:txXfrm>
    </dsp:sp>
    <dsp:sp modelId="{1EA6737B-D41B-427A-A6A4-B4BF07516710}">
      <dsp:nvSpPr>
        <dsp:cNvPr id="0" name=""/>
        <dsp:cNvSpPr/>
      </dsp:nvSpPr>
      <dsp:spPr>
        <a:xfrm>
          <a:off x="5608709" y="0"/>
          <a:ext cx="4620381" cy="1561058"/>
        </a:xfrm>
        <a:prstGeom prst="chevron">
          <a:avLst/>
        </a:prstGeom>
        <a:noFill/>
        <a:ln w="28575" cap="flat" cmpd="sng" algn="ctr">
          <a:solidFill>
            <a:srgbClr val="0048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4896"/>
              </a:solidFill>
            </a:rPr>
            <a:t>Проведено </a:t>
          </a:r>
          <a:r>
            <a:rPr lang="ru-RU" sz="2000" b="1" kern="1200" dirty="0" smtClean="0">
              <a:solidFill>
                <a:srgbClr val="004896"/>
              </a:solidFill>
            </a:rPr>
            <a:t>9</a:t>
          </a:r>
          <a:r>
            <a:rPr lang="ru-RU" sz="1400" kern="1200" dirty="0" smtClean="0">
              <a:solidFill>
                <a:srgbClr val="004896"/>
              </a:solidFill>
            </a:rPr>
            <a:t> мероприятий совместно со специалистами ОГВ и ОМСУ по вопросам распространения официальной статистической информации и методологии формирования показателей</a:t>
          </a:r>
          <a:endParaRPr lang="ru-RU" sz="1400" kern="1200" dirty="0">
            <a:solidFill>
              <a:srgbClr val="004896"/>
            </a:solidFill>
          </a:endParaRPr>
        </a:p>
      </dsp:txBody>
      <dsp:txXfrm>
        <a:off x="6389238" y="0"/>
        <a:ext cx="3059323" cy="1561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30BF-AF0F-49C7-86E7-DE17272995E4}">
      <dsp:nvSpPr>
        <dsp:cNvPr id="0" name=""/>
        <dsp:cNvSpPr/>
      </dsp:nvSpPr>
      <dsp:spPr>
        <a:xfrm>
          <a:off x="0" y="150488"/>
          <a:ext cx="3416953" cy="1512307"/>
        </a:xfrm>
        <a:prstGeom prst="homePlate">
          <a:avLst/>
        </a:prstGeom>
        <a:noFill/>
        <a:ln w="28575" cap="flat" cmpd="sng" algn="ctr">
          <a:solidFill>
            <a:srgbClr val="0048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4896"/>
              </a:solidFill>
            </a:rPr>
            <a:t>Проведение опытной эксплуатации подсистемы «Аналитическая витрина Цифровой аналитической платформы представления статистических данных»</a:t>
          </a:r>
          <a:endParaRPr lang="ru-RU" sz="1400" kern="1200" dirty="0">
            <a:solidFill>
              <a:srgbClr val="004896"/>
            </a:solidFill>
          </a:endParaRPr>
        </a:p>
      </dsp:txBody>
      <dsp:txXfrm>
        <a:off x="0" y="150488"/>
        <a:ext cx="3038876" cy="1512307"/>
      </dsp:txXfrm>
    </dsp:sp>
    <dsp:sp modelId="{3A3C4C78-FCD4-43EF-BE8F-A919C442A371}">
      <dsp:nvSpPr>
        <dsp:cNvPr id="0" name=""/>
        <dsp:cNvSpPr/>
      </dsp:nvSpPr>
      <dsp:spPr>
        <a:xfrm>
          <a:off x="2710640" y="155495"/>
          <a:ext cx="3679383" cy="1510389"/>
        </a:xfrm>
        <a:prstGeom prst="chevron">
          <a:avLst/>
        </a:prstGeom>
        <a:noFill/>
        <a:ln w="28575" cap="flat" cmpd="sng" algn="ctr">
          <a:solidFill>
            <a:srgbClr val="0048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4896"/>
              </a:solidFill>
            </a:rPr>
            <a:t>План мероприятий утвержден приказом Росстата от 28 апреля 2021г. № 238</a:t>
          </a:r>
          <a:endParaRPr lang="ru-RU" sz="1400" b="0" kern="1200" dirty="0">
            <a:solidFill>
              <a:srgbClr val="004896"/>
            </a:solidFill>
          </a:endParaRPr>
        </a:p>
      </dsp:txBody>
      <dsp:txXfrm>
        <a:off x="3465835" y="155495"/>
        <a:ext cx="2168994" cy="1510389"/>
      </dsp:txXfrm>
    </dsp:sp>
    <dsp:sp modelId="{0AB77151-9617-42E2-8E20-03E1B94B4C90}">
      <dsp:nvSpPr>
        <dsp:cNvPr id="0" name=""/>
        <dsp:cNvSpPr/>
      </dsp:nvSpPr>
      <dsp:spPr>
        <a:xfrm>
          <a:off x="5592271" y="151764"/>
          <a:ext cx="4636819" cy="1510389"/>
        </a:xfrm>
        <a:prstGeom prst="chevron">
          <a:avLst/>
        </a:prstGeom>
        <a:noFill/>
        <a:ln w="28575" cap="flat" cmpd="sng" algn="ctr">
          <a:solidFill>
            <a:srgbClr val="0048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4896"/>
              </a:solidFill>
            </a:rPr>
            <a:t>Подписано соглашение об информационном взаимодействии Росстатом и Министерством цифрового развития Калужской области, сформирована рабочая группа, дорожная карта, перечень организаций для участия в потоковом сборе информации</a:t>
          </a:r>
          <a:endParaRPr lang="ru-RU" sz="1400" kern="1200" dirty="0">
            <a:solidFill>
              <a:srgbClr val="004896"/>
            </a:solidFill>
          </a:endParaRPr>
        </a:p>
      </dsp:txBody>
      <dsp:txXfrm>
        <a:off x="6347466" y="151764"/>
        <a:ext cx="3126430" cy="151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123C4-9348-40A0-843C-352CE8B5C0FD}">
      <dsp:nvSpPr>
        <dsp:cNvPr id="0" name=""/>
        <dsp:cNvSpPr/>
      </dsp:nvSpPr>
      <dsp:spPr>
        <a:xfrm>
          <a:off x="579946" y="0"/>
          <a:ext cx="3416607" cy="1394960"/>
        </a:xfrm>
        <a:prstGeom prst="homePlate">
          <a:avLst/>
        </a:prstGeom>
        <a:noFill/>
        <a:ln w="28575" cap="flat" cmpd="sng" algn="ctr">
          <a:solidFill>
            <a:srgbClr val="0048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4896"/>
              </a:solidFill>
            </a:rPr>
            <a:t>Работа со средствами массовой информации</a:t>
          </a:r>
          <a:endParaRPr lang="ru-RU" sz="1400" kern="1200" dirty="0">
            <a:solidFill>
              <a:srgbClr val="004896"/>
            </a:solidFill>
          </a:endParaRPr>
        </a:p>
      </dsp:txBody>
      <dsp:txXfrm>
        <a:off x="579946" y="0"/>
        <a:ext cx="3067867" cy="1394960"/>
      </dsp:txXfrm>
    </dsp:sp>
    <dsp:sp modelId="{64E02C8A-571A-407F-BA69-CC3E5C882BF9}">
      <dsp:nvSpPr>
        <dsp:cNvPr id="0" name=""/>
        <dsp:cNvSpPr/>
      </dsp:nvSpPr>
      <dsp:spPr>
        <a:xfrm>
          <a:off x="3250900" y="0"/>
          <a:ext cx="3786748" cy="1394960"/>
        </a:xfrm>
        <a:prstGeom prst="chevron">
          <a:avLst/>
        </a:prstGeom>
        <a:noFill/>
        <a:ln w="28575" cap="flat" cmpd="sng" algn="ctr">
          <a:solidFill>
            <a:srgbClr val="0048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4896"/>
              </a:solidFill>
            </a:rPr>
            <a:t>За январь-октябрь 2021г. подготовлено и разослано в СМИ </a:t>
          </a:r>
          <a:r>
            <a:rPr lang="ru-RU" sz="2000" b="1" kern="1200" dirty="0" smtClean="0">
              <a:solidFill>
                <a:srgbClr val="004896"/>
              </a:solidFill>
            </a:rPr>
            <a:t>118</a:t>
          </a:r>
          <a:r>
            <a:rPr lang="ru-RU" sz="1400" b="0" kern="1200" dirty="0" smtClean="0">
              <a:solidFill>
                <a:srgbClr val="004896"/>
              </a:solidFill>
            </a:rPr>
            <a:t> пресс-релизов </a:t>
          </a:r>
          <a:endParaRPr lang="ru-RU" sz="1400" b="0" kern="1200" dirty="0">
            <a:solidFill>
              <a:srgbClr val="004896"/>
            </a:solidFill>
          </a:endParaRPr>
        </a:p>
      </dsp:txBody>
      <dsp:txXfrm>
        <a:off x="3948380" y="0"/>
        <a:ext cx="2391788" cy="1394960"/>
      </dsp:txXfrm>
    </dsp:sp>
    <dsp:sp modelId="{8C0B2502-BAFA-4025-BB67-547BB3CC328C}">
      <dsp:nvSpPr>
        <dsp:cNvPr id="0" name=""/>
        <dsp:cNvSpPr/>
      </dsp:nvSpPr>
      <dsp:spPr>
        <a:xfrm>
          <a:off x="6294879" y="0"/>
          <a:ext cx="4382135" cy="1394960"/>
        </a:xfrm>
        <a:prstGeom prst="chevron">
          <a:avLst/>
        </a:prstGeom>
        <a:noFill/>
        <a:ln w="28575" cap="flat" cmpd="sng" algn="ctr">
          <a:solidFill>
            <a:srgbClr val="0048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4896"/>
              </a:solidFill>
            </a:rPr>
            <a:t>Опубликованы </a:t>
          </a:r>
          <a:r>
            <a:rPr lang="ru-RU" sz="2000" b="1" kern="1200" dirty="0" smtClean="0">
              <a:solidFill>
                <a:srgbClr val="004896"/>
              </a:solidFill>
            </a:rPr>
            <a:t>807</a:t>
          </a:r>
          <a:r>
            <a:rPr lang="ru-RU" sz="1400" kern="1200" dirty="0" smtClean="0">
              <a:solidFill>
                <a:srgbClr val="004896"/>
              </a:solidFill>
            </a:rPr>
            <a:t> раз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4896"/>
              </a:solidFill>
            </a:rPr>
            <a:t>в различных СМИ </a:t>
          </a:r>
          <a:endParaRPr lang="ru-RU" sz="1400" kern="1200" dirty="0">
            <a:solidFill>
              <a:srgbClr val="004896"/>
            </a:solidFill>
          </a:endParaRPr>
        </a:p>
      </dsp:txBody>
      <dsp:txXfrm>
        <a:off x="6992359" y="0"/>
        <a:ext cx="2987175" cy="1394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A419-403D-4F55-92E1-81D0C54D6810}">
      <dsp:nvSpPr>
        <dsp:cNvPr id="0" name=""/>
        <dsp:cNvSpPr/>
      </dsp:nvSpPr>
      <dsp:spPr>
        <a:xfrm>
          <a:off x="1122554" y="1637883"/>
          <a:ext cx="2768449" cy="91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 dirty="0" smtClean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 dirty="0" smtClean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 dirty="0" smtClean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230 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обращений через ЕПГУ</a:t>
          </a:r>
          <a:endParaRPr lang="ru-RU" sz="1400" i="1" kern="1200" dirty="0">
            <a:latin typeface="+mn-lt"/>
          </a:endParaRPr>
        </a:p>
      </dsp:txBody>
      <dsp:txXfrm>
        <a:off x="1122554" y="1637883"/>
        <a:ext cx="2768449" cy="912329"/>
      </dsp:txXfrm>
    </dsp:sp>
    <dsp:sp modelId="{3423752D-9DF6-4436-BE48-7440FB5ED3C1}">
      <dsp:nvSpPr>
        <dsp:cNvPr id="0" name=""/>
        <dsp:cNvSpPr/>
      </dsp:nvSpPr>
      <dsp:spPr>
        <a:xfrm>
          <a:off x="153819" y="4028065"/>
          <a:ext cx="5054744" cy="1245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6000" b="1" kern="1200" baseline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105</a:t>
          </a:r>
          <a:r>
            <a:rPr lang="ru-RU" sz="30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baseline="0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rPr>
            <a:t>запросов в рамках госконтракта</a:t>
          </a:r>
          <a:br>
            <a:rPr lang="ru-RU" sz="1400" i="1" kern="1200" baseline="0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1" kern="1200" baseline="0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rPr>
            <a:t>с Минэкономразвития Калужской области</a:t>
          </a:r>
          <a:endParaRPr lang="ru-RU" sz="1400" i="1" kern="1200" baseline="0" dirty="0">
            <a:solidFill>
              <a:srgbClr val="33428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819" y="4028065"/>
        <a:ext cx="5054744" cy="1245709"/>
      </dsp:txXfrm>
    </dsp:sp>
    <dsp:sp modelId="{3B4AC05F-B8BB-4CBD-B699-BC773FCCEABA}">
      <dsp:nvSpPr>
        <dsp:cNvPr id="0" name=""/>
        <dsp:cNvSpPr/>
      </dsp:nvSpPr>
      <dsp:spPr>
        <a:xfrm>
          <a:off x="1143992" y="1224509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1427E-280C-4862-9EEA-EEFCF0579A75}">
      <dsp:nvSpPr>
        <dsp:cNvPr id="0" name=""/>
        <dsp:cNvSpPr/>
      </dsp:nvSpPr>
      <dsp:spPr>
        <a:xfrm>
          <a:off x="1298144" y="916204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B0454-D96E-41BA-9E46-1CBF5DDF141B}">
      <dsp:nvSpPr>
        <dsp:cNvPr id="0" name=""/>
        <dsp:cNvSpPr/>
      </dsp:nvSpPr>
      <dsp:spPr>
        <a:xfrm>
          <a:off x="1628940" y="772214"/>
          <a:ext cx="346056" cy="3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CBBF9-BE59-434D-911E-424AA6028F51}">
      <dsp:nvSpPr>
        <dsp:cNvPr id="0" name=""/>
        <dsp:cNvSpPr/>
      </dsp:nvSpPr>
      <dsp:spPr>
        <a:xfrm>
          <a:off x="1908883" y="431613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A0EDD-DC08-40CF-9AB0-A1DBD60F03BB}">
      <dsp:nvSpPr>
        <dsp:cNvPr id="0" name=""/>
        <dsp:cNvSpPr/>
      </dsp:nvSpPr>
      <dsp:spPr>
        <a:xfrm>
          <a:off x="2524104" y="359983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B2220-0DE8-4B54-9320-6F75C3B3FBF9}">
      <dsp:nvSpPr>
        <dsp:cNvPr id="0" name=""/>
        <dsp:cNvSpPr/>
      </dsp:nvSpPr>
      <dsp:spPr>
        <a:xfrm>
          <a:off x="2870498" y="731221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E1BEC-4DB1-4D4E-9CD3-58D0A00A1831}">
      <dsp:nvSpPr>
        <dsp:cNvPr id="0" name=""/>
        <dsp:cNvSpPr/>
      </dsp:nvSpPr>
      <dsp:spPr>
        <a:xfrm>
          <a:off x="3178802" y="885374"/>
          <a:ext cx="346056" cy="3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C5F31-5D65-452B-B6A2-946AEACC81F7}">
      <dsp:nvSpPr>
        <dsp:cNvPr id="0" name=""/>
        <dsp:cNvSpPr/>
      </dsp:nvSpPr>
      <dsp:spPr>
        <a:xfrm>
          <a:off x="3610429" y="1224509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3011A-E9D7-4E13-8FA3-5BB3BB95EB4B}">
      <dsp:nvSpPr>
        <dsp:cNvPr id="0" name=""/>
        <dsp:cNvSpPr/>
      </dsp:nvSpPr>
      <dsp:spPr>
        <a:xfrm>
          <a:off x="3795411" y="1563644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6B453-66E7-4943-AB24-FD7671DC61C3}">
      <dsp:nvSpPr>
        <dsp:cNvPr id="0" name=""/>
        <dsp:cNvSpPr/>
      </dsp:nvSpPr>
      <dsp:spPr>
        <a:xfrm>
          <a:off x="2221606" y="566655"/>
          <a:ext cx="566273" cy="566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9724-63FF-48CE-B7FA-AD6187425E3F}">
      <dsp:nvSpPr>
        <dsp:cNvPr id="0" name=""/>
        <dsp:cNvSpPr/>
      </dsp:nvSpPr>
      <dsp:spPr>
        <a:xfrm>
          <a:off x="989840" y="2087761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E09A3-9FE0-401F-93E9-FDF03D217FB9}">
      <dsp:nvSpPr>
        <dsp:cNvPr id="0" name=""/>
        <dsp:cNvSpPr/>
      </dsp:nvSpPr>
      <dsp:spPr>
        <a:xfrm>
          <a:off x="1174823" y="2365236"/>
          <a:ext cx="346056" cy="3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8A33A-C958-49A3-92FD-61934B7800CF}">
      <dsp:nvSpPr>
        <dsp:cNvPr id="0" name=""/>
        <dsp:cNvSpPr/>
      </dsp:nvSpPr>
      <dsp:spPr>
        <a:xfrm>
          <a:off x="1637280" y="2611879"/>
          <a:ext cx="503354" cy="503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12785-65B2-415D-A52D-7963C5C26C34}">
      <dsp:nvSpPr>
        <dsp:cNvPr id="0" name=""/>
        <dsp:cNvSpPr/>
      </dsp:nvSpPr>
      <dsp:spPr>
        <a:xfrm>
          <a:off x="2284719" y="3012675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6EEF7-A6A0-4955-8450-F0CA8E8C975A}">
      <dsp:nvSpPr>
        <dsp:cNvPr id="0" name=""/>
        <dsp:cNvSpPr/>
      </dsp:nvSpPr>
      <dsp:spPr>
        <a:xfrm>
          <a:off x="2408041" y="2611879"/>
          <a:ext cx="346056" cy="3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B12E1-BC73-45BA-83A3-E263B9790CD6}">
      <dsp:nvSpPr>
        <dsp:cNvPr id="0" name=""/>
        <dsp:cNvSpPr/>
      </dsp:nvSpPr>
      <dsp:spPr>
        <a:xfrm>
          <a:off x="2716345" y="3043506"/>
          <a:ext cx="220217" cy="22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DFDC8-FFA1-4C94-A66A-62011A43633C}">
      <dsp:nvSpPr>
        <dsp:cNvPr id="0" name=""/>
        <dsp:cNvSpPr/>
      </dsp:nvSpPr>
      <dsp:spPr>
        <a:xfrm>
          <a:off x="2993820" y="2550218"/>
          <a:ext cx="503354" cy="503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3A11A-1CF0-4450-BDFE-8C880A5C75B3}">
      <dsp:nvSpPr>
        <dsp:cNvPr id="0" name=""/>
        <dsp:cNvSpPr/>
      </dsp:nvSpPr>
      <dsp:spPr>
        <a:xfrm>
          <a:off x="3672090" y="2426897"/>
          <a:ext cx="346056" cy="3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0475C-97DA-436A-85D6-B4BD5CAF5F7C}">
      <dsp:nvSpPr>
        <dsp:cNvPr id="0" name=""/>
        <dsp:cNvSpPr/>
      </dsp:nvSpPr>
      <dsp:spPr>
        <a:xfrm>
          <a:off x="5058735" y="977352"/>
          <a:ext cx="1016317" cy="194026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FF4C5-93C9-438F-BBC8-DCD10A49C752}">
      <dsp:nvSpPr>
        <dsp:cNvPr id="0" name=""/>
        <dsp:cNvSpPr/>
      </dsp:nvSpPr>
      <dsp:spPr>
        <a:xfrm>
          <a:off x="5890268" y="977352"/>
          <a:ext cx="1016317" cy="194026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DA43A-71C2-432A-8CC0-B8732AD63DDB}">
      <dsp:nvSpPr>
        <dsp:cNvPr id="0" name=""/>
        <dsp:cNvSpPr/>
      </dsp:nvSpPr>
      <dsp:spPr>
        <a:xfrm>
          <a:off x="6906585" y="536028"/>
          <a:ext cx="3337828" cy="2917964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Органы государственной власти -  </a:t>
          </a:r>
          <a:r>
            <a:rPr lang="ru-RU" sz="2400" b="1" kern="1200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63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Органы местного самоуправления - </a:t>
          </a:r>
          <a:r>
            <a:rPr lang="ru-RU" sz="2400" b="1" kern="1200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67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Территориальные органы федеральных органов власти, банки, фонды - </a:t>
          </a:r>
          <a:r>
            <a:rPr lang="ru-RU" sz="2400" b="1" kern="1200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43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Организации - </a:t>
          </a:r>
          <a:r>
            <a:rPr lang="ru-RU" sz="2400" b="1" kern="1200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14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rPr>
            <a:t>Граждане – </a:t>
          </a:r>
          <a:r>
            <a:rPr lang="ru-RU" sz="2400" b="1" kern="1200" baseline="0" dirty="0" smtClean="0">
              <a:solidFill>
                <a:srgbClr val="C00000"/>
              </a:solidFill>
              <a:cs typeface="Times New Roman" panose="02020603050405020304" pitchFamily="18" charset="0"/>
            </a:rPr>
            <a:t>43</a:t>
          </a:r>
          <a:endParaRPr lang="ru-RU" sz="2400" b="1" kern="1200" baseline="0" dirty="0">
            <a:solidFill>
              <a:srgbClr val="C00000"/>
            </a:solidFill>
          </a:endParaRPr>
        </a:p>
      </dsp:txBody>
      <dsp:txXfrm>
        <a:off x="7395399" y="963354"/>
        <a:ext cx="2360200" cy="2063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5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0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8.png"/><Relationship Id="rId21" Type="http://schemas.openxmlformats.org/officeDocument/2006/relationships/image" Target="../media/image4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image" Target="../media/image51.jp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54.png"/><Relationship Id="rId5" Type="http://schemas.openxmlformats.org/officeDocument/2006/relationships/image" Target="../media/image11.png"/><Relationship Id="rId10" Type="http://schemas.openxmlformats.org/officeDocument/2006/relationships/chart" Target="../charts/chart2.xml"/><Relationship Id="rId4" Type="http://schemas.openxmlformats.org/officeDocument/2006/relationships/image" Target="../media/image10.png"/><Relationship Id="rId9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57.png"/><Relationship Id="rId10" Type="http://schemas.openxmlformats.org/officeDocument/2006/relationships/image" Target="../media/image60.jp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fif"/><Relationship Id="rId13" Type="http://schemas.openxmlformats.org/officeDocument/2006/relationships/image" Target="../media/image3.png"/><Relationship Id="rId3" Type="http://schemas.openxmlformats.org/officeDocument/2006/relationships/image" Target="../media/image62.jpg"/><Relationship Id="rId7" Type="http://schemas.openxmlformats.org/officeDocument/2006/relationships/image" Target="../media/image66.jpeg"/><Relationship Id="rId12" Type="http://schemas.openxmlformats.org/officeDocument/2006/relationships/image" Target="../media/image5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jpeg"/><Relationship Id="rId11" Type="http://schemas.openxmlformats.org/officeDocument/2006/relationships/image" Target="../media/image14.png"/><Relationship Id="rId5" Type="http://schemas.openxmlformats.org/officeDocument/2006/relationships/image" Target="../media/image64.jpeg"/><Relationship Id="rId10" Type="http://schemas.openxmlformats.org/officeDocument/2006/relationships/image" Target="../media/image69.jfif"/><Relationship Id="rId4" Type="http://schemas.openxmlformats.org/officeDocument/2006/relationships/image" Target="../media/image63.jpeg"/><Relationship Id="rId9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26.jpg"/><Relationship Id="rId4" Type="http://schemas.openxmlformats.org/officeDocument/2006/relationships/image" Target="../media/image21.png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svg"/><Relationship Id="rId39" Type="http://schemas.openxmlformats.org/officeDocument/2006/relationships/image" Target="../media/image54.svg"/><Relationship Id="rId3" Type="http://schemas.openxmlformats.org/officeDocument/2006/relationships/image" Target="../media/image3.png"/><Relationship Id="rId42" Type="http://schemas.openxmlformats.org/officeDocument/2006/relationships/image" Target="../media/image41.png"/><Relationship Id="rId7" Type="http://schemas.openxmlformats.org/officeDocument/2006/relationships/image" Target="../media/image1402.svg"/><Relationship Id="rId2" Type="http://schemas.openxmlformats.org/officeDocument/2006/relationships/image" Target="../media/image14.png"/><Relationship Id="rId41" Type="http://schemas.openxmlformats.org/officeDocument/2006/relationships/image" Target="../media/image214.svg"/><Relationship Id="rId1" Type="http://schemas.openxmlformats.org/officeDocument/2006/relationships/slideLayout" Target="../slideLayouts/slideLayout15.xml"/><Relationship Id="rId40" Type="http://schemas.openxmlformats.org/officeDocument/2006/relationships/image" Target="../media/image40.png"/><Relationship Id="rId45" Type="http://schemas.openxmlformats.org/officeDocument/2006/relationships/image" Target="../media/image1250.svg"/><Relationship Id="rId5" Type="http://schemas.openxmlformats.org/officeDocument/2006/relationships/image" Target="../media/image38.png"/><Relationship Id="rId15" Type="http://schemas.openxmlformats.org/officeDocument/2006/relationships/image" Target="../media/image1438.svg"/><Relationship Id="rId44" Type="http://schemas.openxmlformats.org/officeDocument/2006/relationships/image" Target="../media/image43.png"/><Relationship Id="rId4" Type="http://schemas.openxmlformats.org/officeDocument/2006/relationships/image" Target="../media/image37.png"/><Relationship Id="rId14" Type="http://schemas.openxmlformats.org/officeDocument/2006/relationships/image" Target="../media/image39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3398873"/>
            <a:ext cx="9093200" cy="242117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dirty="0"/>
              <a:t>  </a:t>
            </a:r>
            <a:r>
              <a:rPr lang="ru-RU" sz="3200" dirty="0"/>
              <a:t>О деятельности Территориального органа </a:t>
            </a:r>
            <a:r>
              <a:rPr lang="ru-RU" sz="3200" dirty="0" smtClean="0"/>
              <a:t>Федеральной </a:t>
            </a:r>
            <a:r>
              <a:rPr lang="ru-RU" sz="3200" dirty="0"/>
              <a:t>службы государственной </a:t>
            </a:r>
            <a:r>
              <a:rPr lang="ru-RU" sz="3200" dirty="0" smtClean="0"/>
              <a:t>статистики 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4578" y="5998816"/>
            <a:ext cx="6463862" cy="357534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dirty="0" smtClean="0"/>
              <a:t>Руководитель Селиверстова Н.Г.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4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40" y="2366937"/>
            <a:ext cx="690199" cy="503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35795" y="1355900"/>
            <a:ext cx="7398390" cy="936897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 Президента Российской Федерации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 7 мая 2018г. №</a:t>
            </a:r>
            <a:r>
              <a:rPr lang="ru-RU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204 «О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национальных целях и стратегических задачах развития Российской Федерации на период до 2024 года»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4090" y="667867"/>
            <a:ext cx="660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</a:t>
            </a:r>
            <a:endParaRPr lang="ru-RU" sz="2400" b="1" cap="all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04" y="160436"/>
            <a:ext cx="115777" cy="73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62356" y="347029"/>
            <a:ext cx="3515257" cy="31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rgbClr val="334286"/>
                </a:solidFill>
              </a:rPr>
              <a:t>Национальные проекты</a:t>
            </a:r>
            <a:endParaRPr lang="ru-RU" sz="2000" dirty="0">
              <a:solidFill>
                <a:srgbClr val="33428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28591" y="808370"/>
            <a:ext cx="69349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lnSpc>
                <a:spcPct val="90000"/>
              </a:lnSpc>
              <a:spcBef>
                <a:spcPts val="1000"/>
              </a:spcBef>
            </a:pPr>
            <a:endParaRPr lang="ru-RU" sz="3600" b="1" spc="-10" dirty="0"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1" y="5903633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8922" y="2723644"/>
            <a:ext cx="24018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0" b="1" dirty="0" smtClean="0">
                <a:solidFill>
                  <a:srgbClr val="C00000"/>
                </a:solidFill>
              </a:rPr>
              <a:t>24</a:t>
            </a:r>
          </a:p>
          <a:p>
            <a:pPr algn="ctr">
              <a:lnSpc>
                <a:spcPct val="70000"/>
              </a:lnSpc>
            </a:pPr>
            <a:r>
              <a:rPr lang="ru-RU" sz="2000" i="1" dirty="0" smtClean="0">
                <a:solidFill>
                  <a:srgbClr val="334286"/>
                </a:solidFill>
              </a:rPr>
              <a:t>показателя Росстата</a:t>
            </a:r>
          </a:p>
          <a:p>
            <a:pPr algn="ctr">
              <a:lnSpc>
                <a:spcPct val="70000"/>
              </a:lnSpc>
            </a:pPr>
            <a:endParaRPr lang="ru-RU" sz="2000" i="1" dirty="0">
              <a:solidFill>
                <a:srgbClr val="334286"/>
              </a:solidFill>
            </a:endParaRPr>
          </a:p>
          <a:p>
            <a:pPr algn="ctr">
              <a:lnSpc>
                <a:spcPct val="70000"/>
              </a:lnSpc>
            </a:pPr>
            <a:endParaRPr lang="ru-RU" sz="2000" i="1" dirty="0" smtClean="0">
              <a:solidFill>
                <a:srgbClr val="334286"/>
              </a:solidFill>
            </a:endParaRPr>
          </a:p>
          <a:p>
            <a:pPr algn="ctr">
              <a:lnSpc>
                <a:spcPct val="70000"/>
              </a:lnSpc>
            </a:pPr>
            <a:endParaRPr lang="ru-RU" sz="2000" i="1" dirty="0" smtClean="0">
              <a:solidFill>
                <a:srgbClr val="334286"/>
              </a:solidFill>
            </a:endParaRPr>
          </a:p>
          <a:p>
            <a:pPr algn="ctr">
              <a:lnSpc>
                <a:spcPct val="70000"/>
              </a:lnSpc>
            </a:pPr>
            <a:endParaRPr lang="ru-RU" sz="2000" i="1" dirty="0" smtClean="0">
              <a:solidFill>
                <a:srgbClr val="33428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6000" b="1" dirty="0" smtClean="0">
                <a:solidFill>
                  <a:srgbClr val="C00000"/>
                </a:solidFill>
              </a:rPr>
              <a:t>16</a:t>
            </a:r>
          </a:p>
          <a:p>
            <a:pPr algn="ctr">
              <a:lnSpc>
                <a:spcPct val="70000"/>
              </a:lnSpc>
            </a:pPr>
            <a:r>
              <a:rPr lang="ru-RU" sz="2000" i="1" dirty="0" smtClean="0">
                <a:solidFill>
                  <a:srgbClr val="334286"/>
                </a:solidFill>
              </a:rPr>
              <a:t>по субъектам РФ</a:t>
            </a:r>
            <a:endParaRPr lang="ru-RU" sz="2000" i="1" dirty="0">
              <a:solidFill>
                <a:srgbClr val="33428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8921" y="3815968"/>
            <a:ext cx="2401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9150" y="5527590"/>
            <a:ext cx="2331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40820"/>
              </p:ext>
            </p:extLst>
          </p:nvPr>
        </p:nvGraphicFramePr>
        <p:xfrm>
          <a:off x="4248640" y="2292797"/>
          <a:ext cx="7410146" cy="4412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722"/>
                <a:gridCol w="3437424"/>
              </a:tblGrid>
              <a:tr h="53421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Демография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Наука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58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Здравоохранение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Цифровая экономика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3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Образование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Производительность труда и поддержка занятости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3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Культура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Малое и среднее предпринимательство и поддержка индивидуальной предпринимательской инициативы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76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Жилье и городская среда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Международная кооперация и экспорт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7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Экология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18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Безопасные и качественные автомобильные дороги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" y="441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89" y="5056060"/>
            <a:ext cx="773146" cy="515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2"/>
          <a:stretch/>
        </p:blipFill>
        <p:spPr>
          <a:xfrm>
            <a:off x="7435038" y="2259359"/>
            <a:ext cx="736897" cy="479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9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31113" y="723180"/>
            <a:ext cx="8191380" cy="683063"/>
          </a:xfrm>
        </p:spPr>
        <p:txBody>
          <a:bodyPr/>
          <a:lstStyle/>
          <a:p>
            <a:pPr lvl="0"/>
            <a:r>
              <a:rPr lang="ru-RU" sz="2400" b="1" dirty="0"/>
              <a:t>ИНФОРМАЦИОННОЕ ОБЕСПЕЧЕНИЕ </a:t>
            </a:r>
            <a:endParaRPr lang="ru-RU" sz="2400" b="1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649" y="5947059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2615341"/>
              </p:ext>
            </p:extLst>
          </p:nvPr>
        </p:nvGraphicFramePr>
        <p:xfrm>
          <a:off x="1716051" y="1459285"/>
          <a:ext cx="10229091" cy="156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99194003"/>
              </p:ext>
            </p:extLst>
          </p:nvPr>
        </p:nvGraphicFramePr>
        <p:xfrm>
          <a:off x="1716051" y="3081991"/>
          <a:ext cx="10229091" cy="181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78535272"/>
              </p:ext>
            </p:extLst>
          </p:nvPr>
        </p:nvGraphicFramePr>
        <p:xfrm>
          <a:off x="1150740" y="4948951"/>
          <a:ext cx="10680102" cy="1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521715" y="172677"/>
            <a:ext cx="2807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334286"/>
                </a:solidFill>
              </a:rPr>
              <a:t>Информационное взаимодействие и работа со СМИ</a:t>
            </a:r>
            <a:endParaRPr lang="ru-RU" sz="2000" dirty="0">
              <a:solidFill>
                <a:srgbClr val="334286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9179" y="160436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" y="457446"/>
            <a:ext cx="914402" cy="9113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760" y="1467891"/>
            <a:ext cx="1552300" cy="155245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" y="1671977"/>
            <a:ext cx="1526411" cy="115548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7722" y="3242342"/>
            <a:ext cx="1552300" cy="148947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0760" y="4945142"/>
            <a:ext cx="1552300" cy="139877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" y="3475780"/>
            <a:ext cx="1502483" cy="9331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3" y="5084512"/>
            <a:ext cx="1483133" cy="11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77487" y="708192"/>
            <a:ext cx="7245110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cap="all" dirty="0" smtClean="0"/>
              <a:t>Информационное обеспечение</a:t>
            </a:r>
            <a:endParaRPr lang="ru-RU" sz="2400" b="1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38859"/>
              </p:ext>
            </p:extLst>
          </p:nvPr>
        </p:nvGraphicFramePr>
        <p:xfrm>
          <a:off x="1278872" y="1824229"/>
          <a:ext cx="9324791" cy="4576544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6486437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2838354">
                  <a:extLst>
                    <a:ext uri="{9D8B030D-6E8A-4147-A177-3AD203B41FA5}">
                      <a16:colId xmlns="" xmlns:a16="http://schemas.microsoft.com/office/drawing/2014/main" val="1833098214"/>
                    </a:ext>
                  </a:extLst>
                </a:gridCol>
              </a:tblGrid>
              <a:tr h="117379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Доклады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119981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Срочные информации по актуальным вопросам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538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609531"/>
                  </a:ext>
                </a:extLst>
              </a:tr>
              <a:tr h="105231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Сборники и бюллетени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223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115062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Экономико-статистические обзоры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33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39545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64056" y="1822625"/>
            <a:ext cx="593184" cy="4578148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297483" y="108760"/>
            <a:ext cx="2713887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334286"/>
                </a:solidFill>
              </a:rPr>
              <a:t>Информационно-статистические издания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solidFill>
                  <a:srgbClr val="334286"/>
                </a:solidFill>
              </a:rPr>
              <a:t>за январь-октябрь 2021 года</a:t>
            </a:r>
            <a:endParaRPr lang="ru-RU" sz="1400" i="1" dirty="0">
              <a:solidFill>
                <a:srgbClr val="334286"/>
              </a:solidFill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7740" y="160436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297225" y="1415006"/>
            <a:ext cx="9306438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Информационно-статистические материалы</a:t>
            </a:r>
            <a:endParaRPr lang="ru-RU" sz="28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9" y="2025646"/>
            <a:ext cx="708717" cy="8116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9" y="3108076"/>
            <a:ext cx="778670" cy="907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7" y="4374330"/>
            <a:ext cx="640828" cy="63873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6" y="5494778"/>
            <a:ext cx="626862" cy="6248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" y="487947"/>
            <a:ext cx="914402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91432594"/>
              </p:ext>
            </p:extLst>
          </p:nvPr>
        </p:nvGraphicFramePr>
        <p:xfrm>
          <a:off x="947250" y="937015"/>
          <a:ext cx="102484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970815" y="4762005"/>
            <a:ext cx="4678877" cy="1448790"/>
            <a:chOff x="318702" y="3311919"/>
            <a:chExt cx="2996774" cy="1850231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318702" y="3311919"/>
              <a:ext cx="2996774" cy="1850231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318702" y="3311919"/>
              <a:ext cx="2996774" cy="1850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697578" y="5014693"/>
            <a:ext cx="4673697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400" i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запроса </a:t>
            </a:r>
            <a:r>
              <a:rPr lang="ru-RU" sz="1400" i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организаций на договорной основе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1051" y="715287"/>
            <a:ext cx="609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</a:t>
            </a:r>
            <a:endParaRPr lang="ru-RU" sz="2400" b="1" cap="all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31922" y="253732"/>
            <a:ext cx="301501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334286"/>
                </a:solidFill>
              </a:rPr>
              <a:t>Запросы (обращения)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334286"/>
                </a:solidFill>
              </a:rPr>
              <a:t> </a:t>
            </a:r>
            <a:r>
              <a:rPr lang="ru-RU" sz="1400" i="1" dirty="0" smtClean="0">
                <a:solidFill>
                  <a:srgbClr val="334286"/>
                </a:solidFill>
              </a:rPr>
              <a:t>за январь-октябрь 2021 года</a:t>
            </a:r>
            <a:endParaRPr lang="ru-RU" sz="1400" i="1" dirty="0">
              <a:solidFill>
                <a:srgbClr val="334286"/>
              </a:solidFill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7024" y="160436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" y="481338"/>
            <a:ext cx="914402" cy="91135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47250" y="4535905"/>
            <a:ext cx="10835676" cy="4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878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492875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011051" y="738531"/>
            <a:ext cx="6937812" cy="68306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 smtClean="0"/>
              <a:t>ОЦЕНКА ДЕЯТЕЛЬНОСТИ РУКОВОДИТЕЛЯ </a:t>
            </a:r>
            <a:endParaRPr lang="ru-RU" sz="24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56566"/>
              </p:ext>
            </p:extLst>
          </p:nvPr>
        </p:nvGraphicFramePr>
        <p:xfrm>
          <a:off x="259339" y="1648714"/>
          <a:ext cx="11466496" cy="474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618"/>
                <a:gridCol w="7809878"/>
              </a:tblGrid>
              <a:tr h="41966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0" i="0" dirty="0" smtClean="0">
                          <a:solidFill>
                            <a:schemeClr val="bg1"/>
                          </a:solidFill>
                        </a:rPr>
                        <a:t>      Процессы</a:t>
                      </a:r>
                      <a:endParaRPr lang="ru-RU" sz="20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0" i="0" dirty="0" smtClean="0"/>
                        <a:t>Ключевые показатели эффективности</a:t>
                      </a:r>
                      <a:endParaRPr lang="ru-RU" sz="20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каталога респондентов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отработки каталогов респондентов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годовой форме федерального статистического наблюдения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1-ОЛ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0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Полнота сбора отчетности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Полнота охвата респондентов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крупных и средних предприятий, представивших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отчетность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электронном виде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38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Обработка и анализ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Коэффициент версионности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Своевременность предоставления данных на федеральный уровень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Изменение количества ценовых котировок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Изменение количества обследуемых по ценам организаций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40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Распространение и предоставление официальной статистической информации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инфографики данных в публикациях на сайтах территориальных органов Росстата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Выполнение Плана мероприятий для пользователей статистической информации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Удовлетворенность органов государственной власти по субъектам РФ работой территориального органа Росстата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6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Управление материальными ресурсами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Норматив площади, предназначенной для размещения работников территориальных органов Росстата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6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Управление финансовыми ресурсами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Исполнение планового задания по доходам от оказания платных услуг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Исполнение бюджета по контрактуемым расходам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9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Управление трудовыми ресурсами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Взаимодействие с вузами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9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Планирование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Постановка 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SMART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целей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9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Мониторинг, измерение, анализ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Исполнительская дисциплина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573017"/>
            <a:ext cx="758812" cy="70778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35" y="5985347"/>
            <a:ext cx="46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4299284" y="1251969"/>
            <a:ext cx="1163053" cy="793490"/>
          </a:xfrm>
          <a:prstGeom prst="flowChartMagneticTap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595146" y="1280804"/>
            <a:ext cx="970548" cy="735819"/>
          </a:xfrm>
          <a:prstGeom prst="flowChartMagneticTap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11051" y="796841"/>
            <a:ext cx="6702073" cy="4676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КАДРОВАЯ ПОЛИТИКА КАЛУГАСТАТА</a:t>
            </a: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076071" y="253732"/>
            <a:ext cx="304718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334286"/>
                </a:solidFill>
              </a:rPr>
              <a:t>Кадры Калугастата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i="1" dirty="0" smtClean="0">
                <a:solidFill>
                  <a:srgbClr val="334286"/>
                </a:solidFill>
              </a:rPr>
              <a:t>на 01.11.2021г.</a:t>
            </a:r>
            <a:endParaRPr lang="ru-RU" sz="1400" i="1" dirty="0">
              <a:solidFill>
                <a:srgbClr val="33428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246" y="1757913"/>
            <a:ext cx="3830330" cy="8012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C00000"/>
                </a:solidFill>
              </a:rPr>
              <a:t>204</a:t>
            </a:r>
          </a:p>
          <a:p>
            <a:r>
              <a:rPr lang="ru-RU" sz="1400" i="1" dirty="0" smtClean="0">
                <a:solidFill>
                  <a:srgbClr val="334286"/>
                </a:solidFill>
              </a:rPr>
              <a:t>Штатная численность</a:t>
            </a:r>
            <a:endParaRPr lang="ru-RU" sz="1400" b="1" i="1" dirty="0">
              <a:solidFill>
                <a:srgbClr val="33428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342" y="3594531"/>
            <a:ext cx="3838101" cy="60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C00000"/>
                </a:solidFill>
              </a:rPr>
              <a:t>94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  <a:p>
            <a:r>
              <a:rPr lang="ru-RU" sz="1400" i="1" dirty="0" smtClean="0">
                <a:solidFill>
                  <a:srgbClr val="334286"/>
                </a:solidFill>
              </a:rPr>
              <a:t>Укомплектованность</a:t>
            </a:r>
            <a:endParaRPr lang="ru-RU" sz="1400" b="1" i="1" dirty="0">
              <a:solidFill>
                <a:srgbClr val="33428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65899" y="4285508"/>
            <a:ext cx="3585930" cy="760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49 </a:t>
            </a:r>
            <a:r>
              <a:rPr lang="ru-RU" sz="2400" dirty="0" smtClean="0">
                <a:solidFill>
                  <a:srgbClr val="C00000"/>
                </a:solidFill>
              </a:rPr>
              <a:t>лет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1400" i="1" dirty="0" smtClean="0">
                <a:solidFill>
                  <a:srgbClr val="334286"/>
                </a:solidFill>
              </a:rPr>
              <a:t>Средний возраст</a:t>
            </a:r>
            <a:endParaRPr lang="ru-RU" sz="1400" i="1" dirty="0">
              <a:solidFill>
                <a:srgbClr val="33428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246" y="2617541"/>
            <a:ext cx="3830330" cy="58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C00000"/>
                </a:solidFill>
              </a:rPr>
              <a:t>38</a:t>
            </a:r>
            <a:endParaRPr lang="ru-RU" sz="4000" dirty="0">
              <a:solidFill>
                <a:srgbClr val="C00000"/>
              </a:solidFill>
            </a:endParaRPr>
          </a:p>
          <a:p>
            <a:r>
              <a:rPr lang="ru-RU" sz="1400" i="1" dirty="0" smtClean="0">
                <a:solidFill>
                  <a:srgbClr val="334286"/>
                </a:solidFill>
              </a:rPr>
              <a:t>в т. ч. в муниципальных образованиях</a:t>
            </a:r>
            <a:endParaRPr lang="ru-RU" sz="1400" i="1" dirty="0">
              <a:solidFill>
                <a:srgbClr val="33428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6192" y="5195973"/>
            <a:ext cx="3585931" cy="56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C00000"/>
                </a:solidFill>
              </a:rPr>
              <a:t>20</a:t>
            </a:r>
            <a:endParaRPr lang="ru-RU" sz="4000" dirty="0">
              <a:solidFill>
                <a:srgbClr val="C00000"/>
              </a:solidFill>
            </a:endParaRPr>
          </a:p>
          <a:p>
            <a:r>
              <a:rPr lang="ru-RU" sz="1400" i="1" dirty="0" smtClean="0">
                <a:solidFill>
                  <a:srgbClr val="334286"/>
                </a:solidFill>
              </a:rPr>
              <a:t>Численность кадрового резерва</a:t>
            </a:r>
            <a:endParaRPr lang="ru-RU" sz="1400" i="1" dirty="0">
              <a:solidFill>
                <a:srgbClr val="33428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45568" y="6018974"/>
            <a:ext cx="3575909" cy="598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4000" b="1" dirty="0">
                <a:solidFill>
                  <a:srgbClr val="C00000"/>
                </a:solidFill>
              </a:rPr>
              <a:t>12</a:t>
            </a:r>
            <a:endParaRPr lang="ru-RU" sz="4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400" i="1" dirty="0" smtClean="0">
                <a:solidFill>
                  <a:srgbClr val="334286"/>
                </a:solidFill>
              </a:rPr>
              <a:t>в т. ч. возраст до 35 лет</a:t>
            </a:r>
            <a:endParaRPr lang="ru-RU" sz="1400" i="1" dirty="0">
              <a:solidFill>
                <a:srgbClr val="334286"/>
              </a:solidFill>
            </a:endParaRP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3899" y="160436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885935"/>
              </p:ext>
            </p:extLst>
          </p:nvPr>
        </p:nvGraphicFramePr>
        <p:xfrm>
          <a:off x="3913728" y="1525515"/>
          <a:ext cx="4531718" cy="285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810525"/>
              </p:ext>
            </p:extLst>
          </p:nvPr>
        </p:nvGraphicFramePr>
        <p:xfrm>
          <a:off x="7081296" y="3930340"/>
          <a:ext cx="4648678" cy="282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01271" y="2581957"/>
            <a:ext cx="324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3355" y="3320716"/>
            <a:ext cx="32094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6441" y="4285508"/>
            <a:ext cx="311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54610" y="5164511"/>
            <a:ext cx="2866043" cy="3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13986" y="5953977"/>
            <a:ext cx="2906667" cy="8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54610" y="6720808"/>
            <a:ext cx="2866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646333"/>
            <a:ext cx="718104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933747"/>
              </p:ext>
            </p:extLst>
          </p:nvPr>
        </p:nvGraphicFramePr>
        <p:xfrm>
          <a:off x="240548" y="1779669"/>
          <a:ext cx="11240586" cy="4901427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302528"/>
                <a:gridCol w="3398444"/>
                <a:gridCol w="3987295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  <a:gridCol w="1552319">
                  <a:extLst>
                    <a:ext uri="{9D8B030D-6E8A-4147-A177-3AD203B41FA5}">
                      <a16:colId xmlns:a16="http://schemas.microsoft.com/office/drawing/2014/main" xmlns="" val="2838186172"/>
                    </a:ext>
                  </a:extLst>
                </a:gridCol>
              </a:tblGrid>
              <a:tr h="5029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образовательной организации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Название образовательной программы</a:t>
                      </a:r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</a:t>
                      </a:r>
                      <a:r>
                        <a:rPr lang="ru-RU" sz="1000" b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специалистов, прошедших обучение</a:t>
                      </a:r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  <a:tr h="818272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ОНО ВО «Университет Иннополис» 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АНО «Университет Национальной технологической инициативы 2035»</a:t>
                      </a:r>
                    </a:p>
                    <a:p>
                      <a:pPr algn="l" fontAlgn="ctr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дополнительного профессионального образования: «</a:t>
                      </a: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CDO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2021:Управление, основанное на данных»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07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Автономная некоммерческая образовательная организация дополнительного</a:t>
                      </a:r>
                    </a:p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профессионального образования «Высшая школа закупок»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«Административные правонарушения»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5540"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Дальневосточный институт</a:t>
                      </a:r>
                      <a:b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дополнительного профессионального образования</a:t>
                      </a:r>
                      <a:b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(ДВИПРАЗ)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Практики регулярного менеджмента</a:t>
                      </a:r>
                    </a:p>
                    <a:p>
                      <a:pPr algn="l" fontAlgn="ctr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85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"Многопрофильный учебный центр"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 2019/2016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472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академия народного хозяйства и государственной службы при Президенте Российской Федерации РАНХиГС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«Совершенствование навыков эффективной коммуникации и делового письма»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356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Калужский филиал ФГБОУ ВО «Российская академия народного хозяйства и государственной службы при Президенте Российской Федерации»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Антикоррупционные механизмы в сфере государственного управления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13483" y="1367134"/>
            <a:ext cx="7867651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Прошли обучение по программам повышения квалификации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78085" y="265567"/>
            <a:ext cx="3070104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334286"/>
                </a:solidFill>
              </a:rPr>
              <a:t>Обучение специалистов </a:t>
            </a:r>
            <a:r>
              <a:rPr lang="ru-RU" sz="1400" i="1" dirty="0" smtClean="0">
                <a:solidFill>
                  <a:srgbClr val="334286"/>
                </a:solidFill>
              </a:rPr>
              <a:t>в 2021 году</a:t>
            </a:r>
            <a:endParaRPr lang="ru-RU" sz="1400" i="1" dirty="0">
              <a:solidFill>
                <a:srgbClr val="33428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87" y="570071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11" y="2303732"/>
            <a:ext cx="812771" cy="7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6" y="2354401"/>
            <a:ext cx="950872" cy="5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3" y="2968401"/>
            <a:ext cx="1599465" cy="115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0"/>
          </p:nvPr>
        </p:nvSpPr>
        <p:spPr>
          <a:xfrm>
            <a:off x="864025" y="678256"/>
            <a:ext cx="6702073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КАДРОВАЯ ПОЛИТИКА КАЛУГАСТАТА</a:t>
            </a:r>
            <a:endParaRPr lang="ru-RU" sz="24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2784" y="160436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https://media.rabota.ru/processor/logo/original/2021/02/01/-a1491c568d7bfc0e8fa7b8671724f39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3" y="4586688"/>
            <a:ext cx="1526499" cy="8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1" y="609352"/>
            <a:ext cx="718104" cy="718104"/>
          </a:xfrm>
          <a:prstGeom prst="rect">
            <a:avLst/>
          </a:prstGeom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3613483" y="1096350"/>
            <a:ext cx="1295701" cy="652485"/>
          </a:xfrm>
          <a:prstGeom prst="flowChartMagneticTap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9" y="5400635"/>
            <a:ext cx="1758179" cy="5468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8" y="6042963"/>
            <a:ext cx="1758179" cy="546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6" y="3963187"/>
            <a:ext cx="1751356" cy="6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492875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06965" y="178076"/>
            <a:ext cx="280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334286"/>
                </a:solidFill>
              </a:rPr>
              <a:t>Профсоюз </a:t>
            </a:r>
            <a:br>
              <a:rPr lang="ru-RU" sz="2000" dirty="0" smtClean="0">
                <a:solidFill>
                  <a:srgbClr val="334286"/>
                </a:solidFill>
              </a:rPr>
            </a:br>
            <a:r>
              <a:rPr lang="ru-RU" sz="2000" dirty="0" smtClean="0">
                <a:solidFill>
                  <a:srgbClr val="334286"/>
                </a:solidFill>
              </a:rPr>
              <a:t>Молодёжный совет</a:t>
            </a:r>
            <a:endParaRPr lang="ru-RU" sz="2000" dirty="0">
              <a:solidFill>
                <a:srgbClr val="33428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40631" y="1697913"/>
            <a:ext cx="8907" cy="4705476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24095" y="2236520"/>
            <a:ext cx="263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34286"/>
                </a:solidFill>
              </a:rPr>
              <a:t>«</a:t>
            </a:r>
            <a:r>
              <a:rPr lang="ru-RU" b="1" dirty="0">
                <a:solidFill>
                  <a:srgbClr val="334286"/>
                </a:solidFill>
              </a:rPr>
              <a:t>Зеленая Россия</a:t>
            </a:r>
            <a:r>
              <a:rPr lang="ru-RU" b="1" dirty="0" smtClean="0">
                <a:solidFill>
                  <a:srgbClr val="334286"/>
                </a:solidFill>
              </a:rPr>
              <a:t>»</a:t>
            </a:r>
          </a:p>
          <a:p>
            <a:r>
              <a:rPr lang="ru-RU" dirty="0" smtClean="0">
                <a:solidFill>
                  <a:srgbClr val="334286"/>
                </a:solidFill>
              </a:rPr>
              <a:t> </a:t>
            </a:r>
            <a:r>
              <a:rPr lang="ru-RU" sz="1400" i="1" dirty="0" smtClean="0">
                <a:solidFill>
                  <a:srgbClr val="334286"/>
                </a:solidFill>
              </a:rPr>
              <a:t>всероссийский </a:t>
            </a:r>
            <a:r>
              <a:rPr lang="ru-RU" sz="1400" i="1" dirty="0">
                <a:solidFill>
                  <a:srgbClr val="334286"/>
                </a:solidFill>
              </a:rPr>
              <a:t>субботник </a:t>
            </a:r>
          </a:p>
        </p:txBody>
      </p:sp>
      <p:pic>
        <p:nvPicPr>
          <p:cNvPr id="1026" name="Picture 2" descr="C:\МОИДОК~1\СВОДНЫЙ\2021\Зеленая Россия\45a97047-c8f3-4d00-8459-2e6293d166d0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2" y="1965493"/>
            <a:ext cx="1589815" cy="11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24315" y="3134919"/>
            <a:ext cx="3820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4286"/>
                </a:solidFill>
              </a:rPr>
              <a:t>«За достойный труд!» </a:t>
            </a:r>
          </a:p>
          <a:p>
            <a:r>
              <a:rPr lang="ru-RU" sz="1400" i="1" dirty="0" smtClean="0">
                <a:solidFill>
                  <a:srgbClr val="334286"/>
                </a:solidFill>
              </a:rPr>
              <a:t>автопробег приуроченный к </a:t>
            </a:r>
            <a:r>
              <a:rPr lang="ru-RU" sz="1400" i="1" dirty="0">
                <a:solidFill>
                  <a:srgbClr val="334286"/>
                </a:solidFill>
              </a:rPr>
              <a:t>Всемирному дню </a:t>
            </a:r>
            <a:r>
              <a:rPr lang="ru-RU" sz="1400" i="1" dirty="0" smtClean="0">
                <a:solidFill>
                  <a:srgbClr val="334286"/>
                </a:solidFill>
              </a:rPr>
              <a:t>действий</a:t>
            </a:r>
          </a:p>
          <a:p>
            <a:r>
              <a:rPr lang="ru-RU" dirty="0">
                <a:solidFill>
                  <a:srgbClr val="334286"/>
                </a:solidFill>
              </a:rPr>
              <a:t> </a:t>
            </a:r>
            <a:r>
              <a:rPr lang="ru-RU" dirty="0" smtClean="0">
                <a:solidFill>
                  <a:srgbClr val="334286"/>
                </a:solidFill>
              </a:rPr>
              <a:t>   </a:t>
            </a:r>
            <a:endParaRPr lang="ru-RU" b="1" dirty="0">
              <a:solidFill>
                <a:srgbClr val="334286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1" y="3031933"/>
            <a:ext cx="1545664" cy="10042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5933" y="4313781"/>
            <a:ext cx="3399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4286"/>
                </a:solidFill>
              </a:rPr>
              <a:t>«Поделись витаминкой</a:t>
            </a:r>
            <a:r>
              <a:rPr lang="ru-RU" b="1" dirty="0" smtClean="0">
                <a:solidFill>
                  <a:srgbClr val="334286"/>
                </a:solidFill>
              </a:rPr>
              <a:t>» </a:t>
            </a:r>
            <a:r>
              <a:rPr lang="ru-RU" sz="1400" i="1" dirty="0" smtClean="0">
                <a:solidFill>
                  <a:srgbClr val="334286"/>
                </a:solidFill>
              </a:rPr>
              <a:t>приуроченная к всеобщему дню голосования </a:t>
            </a:r>
            <a:endParaRPr lang="ru-RU" sz="1400" i="1" dirty="0">
              <a:solidFill>
                <a:srgbClr val="334286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41" y="4036185"/>
            <a:ext cx="1465296" cy="1316245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259651" y="1961321"/>
            <a:ext cx="41266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4286"/>
                </a:solidFill>
              </a:rPr>
              <a:t> </a:t>
            </a:r>
            <a:r>
              <a:rPr lang="ru-RU" b="1" dirty="0" smtClean="0">
                <a:solidFill>
                  <a:srgbClr val="334286"/>
                </a:solidFill>
              </a:rPr>
              <a:t>«Моя спортивная семья»</a:t>
            </a:r>
            <a:r>
              <a:rPr lang="ru-RU" i="1" dirty="0">
                <a:solidFill>
                  <a:srgbClr val="334286"/>
                </a:solidFill>
              </a:rPr>
              <a:t> </a:t>
            </a:r>
            <a:r>
              <a:rPr lang="ru-RU" sz="1400" i="1" dirty="0">
                <a:solidFill>
                  <a:srgbClr val="334286"/>
                </a:solidFill>
              </a:rPr>
              <a:t>фотоконкурс</a:t>
            </a:r>
          </a:p>
          <a:p>
            <a:endParaRPr lang="ru-RU" b="1" dirty="0">
              <a:solidFill>
                <a:srgbClr val="334286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3" t="13312" r="15468" b="10674"/>
          <a:stretch/>
        </p:blipFill>
        <p:spPr bwMode="auto">
          <a:xfrm>
            <a:off x="9809018" y="1784922"/>
            <a:ext cx="1876954" cy="12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091565" y="3173455"/>
            <a:ext cx="431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4286"/>
                </a:solidFill>
              </a:rPr>
              <a:t>Конкурс стихов о вакцинации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8905" r="5767" b="11327"/>
          <a:stretch/>
        </p:blipFill>
        <p:spPr>
          <a:xfrm>
            <a:off x="6328250" y="2766973"/>
            <a:ext cx="1693673" cy="11067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9538" y="4036185"/>
            <a:ext cx="36433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spc="-70" dirty="0">
                <a:solidFill>
                  <a:srgbClr val="334286"/>
                </a:solidFill>
              </a:rPr>
              <a:t>П</a:t>
            </a:r>
            <a:r>
              <a:rPr lang="ru-RU" sz="1700" b="1" spc="-70" dirty="0" smtClean="0">
                <a:solidFill>
                  <a:srgbClr val="334286"/>
                </a:solidFill>
              </a:rPr>
              <a:t>роизводственная гимнастика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34286"/>
                </a:solidFill>
              </a:rPr>
              <a:t>Тренажерный </a:t>
            </a:r>
            <a:r>
              <a:rPr lang="ru-RU" b="1" dirty="0">
                <a:solidFill>
                  <a:srgbClr val="334286"/>
                </a:solidFill>
              </a:rPr>
              <a:t>зал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62" y="3765865"/>
            <a:ext cx="1394492" cy="104586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r="31235"/>
          <a:stretch/>
        </p:blipFill>
        <p:spPr>
          <a:xfrm>
            <a:off x="9607053" y="3765865"/>
            <a:ext cx="915577" cy="161365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686804" y="5678283"/>
            <a:ext cx="4186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4286"/>
                </a:solidFill>
              </a:rPr>
              <a:t> </a:t>
            </a:r>
            <a:r>
              <a:rPr lang="ru-RU" b="1" dirty="0" smtClean="0">
                <a:solidFill>
                  <a:srgbClr val="334286"/>
                </a:solidFill>
              </a:rPr>
              <a:t>«210 лет </a:t>
            </a:r>
            <a:r>
              <a:rPr lang="ru-RU" b="1" spc="-70" dirty="0" smtClean="0">
                <a:solidFill>
                  <a:srgbClr val="334286"/>
                </a:solidFill>
              </a:rPr>
              <a:t>Российской статистики»</a:t>
            </a:r>
            <a:r>
              <a:rPr lang="ru-RU" spc="-70" dirty="0">
                <a:solidFill>
                  <a:srgbClr val="334286"/>
                </a:solidFill>
              </a:rPr>
              <a:t> </a:t>
            </a:r>
            <a:r>
              <a:rPr lang="ru-RU" spc="-70" dirty="0" smtClean="0">
                <a:solidFill>
                  <a:srgbClr val="334286"/>
                </a:solidFill>
              </a:rPr>
              <a:t> </a:t>
            </a:r>
          </a:p>
          <a:p>
            <a:r>
              <a:rPr lang="ru-RU" sz="1400" i="1" dirty="0" smtClean="0">
                <a:solidFill>
                  <a:srgbClr val="334286"/>
                </a:solidFill>
              </a:rPr>
              <a:t>        марафон</a:t>
            </a:r>
            <a:endParaRPr lang="ru-RU" sz="1400" b="1" i="1" dirty="0">
              <a:solidFill>
                <a:srgbClr val="334286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1" y="5330792"/>
            <a:ext cx="1196586" cy="119658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53788" y="5539784"/>
            <a:ext cx="4286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334286"/>
                </a:solidFill>
              </a:rPr>
              <a:t>За здоровый образ жизни </a:t>
            </a:r>
            <a:endParaRPr lang="ru-RU" sz="1700" b="1" dirty="0" smtClean="0">
              <a:solidFill>
                <a:srgbClr val="334286"/>
              </a:solidFill>
            </a:endParaRPr>
          </a:p>
          <a:p>
            <a:r>
              <a:rPr lang="ru-RU" sz="1400" i="1" dirty="0" smtClean="0">
                <a:solidFill>
                  <a:srgbClr val="334286"/>
                </a:solidFill>
              </a:rPr>
              <a:t>       наглядная агитация</a:t>
            </a:r>
            <a:br>
              <a:rPr lang="ru-RU" sz="1400" i="1" dirty="0" smtClean="0">
                <a:solidFill>
                  <a:srgbClr val="334286"/>
                </a:solidFill>
              </a:rPr>
            </a:br>
            <a:endParaRPr lang="ru-RU" b="1" dirty="0">
              <a:solidFill>
                <a:srgbClr val="334286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85" y="5114000"/>
            <a:ext cx="2585242" cy="128938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88867"/>
              </p:ext>
            </p:extLst>
          </p:nvPr>
        </p:nvGraphicFramePr>
        <p:xfrm>
          <a:off x="308054" y="1541635"/>
          <a:ext cx="1886857" cy="42385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86857"/>
              </a:tblGrid>
              <a:tr h="423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АКЦИИ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26832"/>
              </p:ext>
            </p:extLst>
          </p:nvPr>
        </p:nvGraphicFramePr>
        <p:xfrm>
          <a:off x="6025069" y="1569773"/>
          <a:ext cx="2066496" cy="38307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66496"/>
              </a:tblGrid>
              <a:tr h="383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МЕРОПРИЯТИЯ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10"/>
          </p:nvPr>
        </p:nvSpPr>
        <p:spPr>
          <a:xfrm>
            <a:off x="964905" y="681605"/>
            <a:ext cx="5939634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КАДРОВАЯ ПОЛИТИКА КАЛУГАСТАТА</a:t>
            </a:r>
            <a:endParaRPr lang="ru-RU" sz="24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8376" y="133988"/>
            <a:ext cx="133677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1" y="665614"/>
            <a:ext cx="718104" cy="71810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948117"/>
            <a:ext cx="494109" cy="499100"/>
            <a:chOff x="9699205" y="5186438"/>
            <a:chExt cx="440055" cy="444500"/>
          </a:xfrm>
        </p:grpSpPr>
        <p:sp>
          <p:nvSpPr>
            <p:cNvPr id="3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752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92863" y="663660"/>
            <a:ext cx="10884749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cap="all" dirty="0" smtClean="0"/>
              <a:t>СТРАТЕГИЯ РАЗВИТИЯ РОССТАТА ДО 2024 ГОДА</a:t>
            </a:r>
            <a:endParaRPr lang="ru-RU" sz="2400" b="1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164889"/>
              </p:ext>
            </p:extLst>
          </p:nvPr>
        </p:nvGraphicFramePr>
        <p:xfrm>
          <a:off x="802200" y="1730093"/>
          <a:ext cx="4936971" cy="3997009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4936971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</a:tblGrid>
              <a:tr h="68563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  Основные цели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54000" marT="7734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62BA"/>
                    </a:solidFill>
                  </a:tcPr>
                </a:tc>
              </a:tr>
              <a:tr h="4251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Доступность и общественное благо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4695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Быстрота</a:t>
                      </a:r>
                      <a:r>
                        <a:rPr lang="ru-RU" b="1" baseline="0" dirty="0" smtClean="0">
                          <a:solidFill>
                            <a:srgbClr val="334286"/>
                          </a:solidFill>
                        </a:rPr>
                        <a:t> и релевантность 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609531"/>
                  </a:ext>
                </a:extLst>
              </a:tr>
              <a:tr h="37369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Эффективность 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4086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Открытость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39545"/>
                  </a:ext>
                </a:extLst>
              </a:tr>
              <a:tr h="4086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Доверие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6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Стандарты и координация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6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Компетентность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6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Сотрудничество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847075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87444"/>
              </p:ext>
            </p:extLst>
          </p:nvPr>
        </p:nvGraphicFramePr>
        <p:xfrm>
          <a:off x="6165800" y="1724458"/>
          <a:ext cx="5398991" cy="4122617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5398991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</a:tblGrid>
              <a:tr h="66957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Ключевые ценности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54000" marT="7734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62BA"/>
                    </a:solidFill>
                  </a:tcPr>
                </a:tc>
              </a:tr>
              <a:tr h="4453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Независимость и беспристрастность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4834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Профессионализм и научная обоснованность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609531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Общедоступность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4484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Активная коммуникация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339545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Гибкость и готовность к изменениям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76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Защита конфиденциальности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8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334286"/>
                          </a:solidFill>
                        </a:rPr>
                        <a:t>Открытость </a:t>
                      </a:r>
                      <a:endParaRPr lang="ru-RU" b="1" dirty="0">
                        <a:solidFill>
                          <a:srgbClr val="334286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" y="454062"/>
            <a:ext cx="914402" cy="91135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0" y="1754156"/>
            <a:ext cx="567815" cy="5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18042" y="2511359"/>
            <a:ext cx="855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33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sz="5400" b="1" dirty="0">
                <a:solidFill>
                  <a:srgbClr val="334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842" y="132953"/>
            <a:ext cx="1666964" cy="221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КАЛУГАСТАТ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72914" y="661549"/>
            <a:ext cx="7941798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cap="all" dirty="0" smtClean="0"/>
              <a:t>Общая характеристика калугастата</a:t>
            </a:r>
            <a:endParaRPr lang="ru-RU" sz="2400" b="1" cap="all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8065" y="128797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73366" y="409520"/>
            <a:ext cx="2403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0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</a:t>
            </a:r>
            <a:endParaRPr lang="ru-RU" sz="2000" cap="all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600" b="1" dirty="0"/>
              <a:t>КАЛУГАСТАТ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7" y="578797"/>
            <a:ext cx="720458" cy="7181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63" y="1412693"/>
            <a:ext cx="702920" cy="586636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1" y="2238342"/>
            <a:ext cx="720379" cy="602704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1" y="3199943"/>
            <a:ext cx="720379" cy="637798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2" y="4068417"/>
            <a:ext cx="720378" cy="626047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8" y="4938080"/>
            <a:ext cx="722804" cy="55682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6" y="5724263"/>
            <a:ext cx="720378" cy="58021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</p:pic>
      <p:sp>
        <p:nvSpPr>
          <p:cNvPr id="31" name="Пятиугольник 4"/>
          <p:cNvSpPr/>
          <p:nvPr/>
        </p:nvSpPr>
        <p:spPr>
          <a:xfrm>
            <a:off x="1632770" y="1496037"/>
            <a:ext cx="9632151" cy="5413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730" tIns="64770" rIns="120904" bIns="64770" numCol="1" spcCol="1270" anchor="ctr" anchorCtr="0">
            <a:noAutofit/>
          </a:bodyPr>
          <a:lstStyle/>
          <a:p>
            <a:pPr lvl="0" algn="l" defTabSz="7556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</a:rPr>
              <a:t>Выполнение</a:t>
            </a:r>
            <a:r>
              <a:rPr lang="ru-RU" sz="2000" kern="1200" dirty="0" smtClean="0">
                <a:solidFill>
                  <a:schemeClr val="accent1">
                    <a:lumMod val="50000"/>
                  </a:schemeClr>
                </a:solidFill>
              </a:rPr>
              <a:t> Федерального плана статистических работ и Производственного плана Росстата</a:t>
            </a:r>
            <a:endParaRPr lang="ru-RU" sz="20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1632770" y="2041592"/>
            <a:ext cx="9720171" cy="10878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730" tIns="64770" rIns="120904" bIns="64770" numCol="1" spcCol="1270" anchor="ctr" anchorCtr="0">
            <a:noAutofit/>
          </a:bodyPr>
          <a:lstStyle/>
          <a:p>
            <a:pPr lvl="0" algn="l" defTabSz="7556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</a:rPr>
              <a:t>Представление</a:t>
            </a: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0" kern="1200" dirty="0" smtClean="0">
                <a:solidFill>
                  <a:schemeClr val="accent1">
                    <a:lumMod val="50000"/>
                  </a:schemeClr>
                </a:solidFill>
              </a:rPr>
              <a:t>официальной статистической информации по Калужской области органам государственной власти Калужской области, органам местного самоуправления, СМИ, организациям и гражданам 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Пятиугольник 4"/>
          <p:cNvSpPr/>
          <p:nvPr/>
        </p:nvSpPr>
        <p:spPr>
          <a:xfrm>
            <a:off x="1632769" y="3290420"/>
            <a:ext cx="9632151" cy="5413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730" tIns="64770" rIns="120904" bIns="64770" numCol="1" spcCol="1270" anchor="ctr" anchorCtr="0">
            <a:noAutofit/>
          </a:bodyPr>
          <a:lstStyle/>
          <a:p>
            <a:pPr lvl="0" algn="l" defTabSz="7556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</a:rPr>
              <a:t>Сбор</a:t>
            </a: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0" kern="1200" dirty="0" smtClean="0">
                <a:solidFill>
                  <a:schemeClr val="accent1">
                    <a:lumMod val="50000"/>
                  </a:schemeClr>
                </a:solidFill>
              </a:rPr>
              <a:t>первичных статистических и административных данных, их обработка для формирования и представления Росстату официальной статистической информации по Калужской области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Пятиугольник 4"/>
          <p:cNvSpPr/>
          <p:nvPr/>
        </p:nvSpPr>
        <p:spPr>
          <a:xfrm>
            <a:off x="1632770" y="4043986"/>
            <a:ext cx="9822529" cy="8483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730" tIns="64770" rIns="120904" bIns="64770" numCol="1" spcCol="1270" anchor="ctr" anchorCtr="0">
            <a:noAutofit/>
          </a:bodyPr>
          <a:lstStyle/>
          <a:p>
            <a:pPr lvl="0" algn="l" defTabSz="7556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</a:rPr>
              <a:t>Подготовка</a:t>
            </a: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000" b="0" kern="1200" dirty="0" smtClean="0">
                <a:solidFill>
                  <a:schemeClr val="accent1">
                    <a:lumMod val="50000"/>
                  </a:schemeClr>
                </a:solidFill>
              </a:rPr>
              <a:t> проведение и подведение итогов Всероссийской переписи населения, Всероссийской сельскохозяйственной переписи на территории Калужской области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Пятиугольник 4"/>
          <p:cNvSpPr/>
          <p:nvPr/>
        </p:nvSpPr>
        <p:spPr>
          <a:xfrm>
            <a:off x="1668220" y="5016668"/>
            <a:ext cx="9632151" cy="5413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730" tIns="64770" rIns="120904" bIns="64770" numCol="1" spcCol="1270" anchor="ctr" anchorCtr="0">
            <a:noAutofit/>
          </a:bodyPr>
          <a:lstStyle/>
          <a:p>
            <a:pPr lvl="0" algn="l" defTabSz="7556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</a:rPr>
              <a:t>Участие</a:t>
            </a: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0" kern="1200" dirty="0" smtClean="0">
                <a:solidFill>
                  <a:schemeClr val="accent1">
                    <a:lumMod val="50000"/>
                  </a:schemeClr>
                </a:solidFill>
              </a:rPr>
              <a:t>в ведении общероссийских классификаторов технико-экономической и социальной информации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Пятиугольник 4"/>
          <p:cNvSpPr/>
          <p:nvPr/>
        </p:nvSpPr>
        <p:spPr>
          <a:xfrm>
            <a:off x="1668221" y="5763111"/>
            <a:ext cx="9632151" cy="5413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730" tIns="64770" rIns="120904" bIns="64770" numCol="1" spcCol="1270" anchor="ctr" anchorCtr="0">
            <a:noAutofit/>
          </a:bodyPr>
          <a:lstStyle/>
          <a:p>
            <a:pPr lvl="0" algn="l" defTabSz="7556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</a:rPr>
              <a:t>Обеспечение</a:t>
            </a: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0" kern="1200" dirty="0" smtClean="0">
                <a:solidFill>
                  <a:schemeClr val="accent1">
                    <a:lumMod val="50000"/>
                  </a:schemeClr>
                </a:solidFill>
              </a:rPr>
              <a:t>пользователей официальной статистической информацией на основе договоров об оказании информационных услуг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6840" y="6356350"/>
            <a:ext cx="415159" cy="365125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49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22506" y="615985"/>
            <a:ext cx="7645424" cy="7021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cap="all" dirty="0" smtClean="0"/>
              <a:t>Общая характеристика калугастата</a:t>
            </a:r>
            <a:endParaRPr lang="ru-RU" sz="2400" b="1" cap="all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3574678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354" y="5168247"/>
            <a:ext cx="355662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188" y="2404126"/>
            <a:ext cx="355662" cy="355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1" y="4633273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5" y="5699624"/>
            <a:ext cx="359695" cy="3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3096" y="400748"/>
            <a:ext cx="1794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0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endParaRPr lang="ru-RU" sz="2000" cap="all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0614" y="1253112"/>
            <a:ext cx="5189672" cy="384043"/>
          </a:xfrm>
          <a:prstGeom prst="rect">
            <a:avLst/>
          </a:prstGeom>
          <a:gradFill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</a:gra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defRPr/>
            </a:pP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Калугастата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7540" y="1911868"/>
            <a:ext cx="1913444" cy="552708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3499" y="2738693"/>
            <a:ext cx="2876899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статистики цен и финансов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16049" y="3454398"/>
            <a:ext cx="3307475" cy="777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статистики предприятий, региональных счетов, балансов, ведения статистического регистра и общероссийских классификаторов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16049" y="4313405"/>
            <a:ext cx="3326214" cy="639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статистики строительства, инвестиций и жилищно-коммунального хозяйства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16049" y="5458375"/>
            <a:ext cx="3315499" cy="48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статистики труда, образования, науки и инноваций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5548" y="5016126"/>
            <a:ext cx="2848533" cy="576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информационно-статистических услуг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5548" y="4232222"/>
            <a:ext cx="2848533" cy="576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информации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5548" y="3496914"/>
            <a:ext cx="2848533" cy="576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информационных ресурсов и технологий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62031" y="4993175"/>
            <a:ext cx="2848533" cy="66631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статистики населения и здравоохранения</a:t>
            </a:r>
          </a:p>
          <a:p>
            <a:pPr algn="ctr" defTabSz="1219170">
              <a:lnSpc>
                <a:spcPct val="80000"/>
              </a:lnSpc>
              <a:defRPr/>
            </a:pPr>
            <a:endParaRPr lang="ru-RU" sz="13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16049" y="5016126"/>
            <a:ext cx="3334237" cy="383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статистики рыночных услуг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51911" y="5865565"/>
            <a:ext cx="2848533" cy="576621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статистики сельского хозяйства и окружающей природной среды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462031" y="4192993"/>
            <a:ext cx="2848533" cy="576621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Финансово-экономический отдел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462031" y="2489977"/>
            <a:ext cx="2848533" cy="576621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отдел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47017" y="1933889"/>
            <a:ext cx="1913444" cy="488805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16049" y="2738693"/>
            <a:ext cx="3307476" cy="618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</a:t>
            </a:r>
          </a:p>
          <a:p>
            <a:pPr lvl="0" algn="ctr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сводных статистических работ и общественных связей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462031" y="3355241"/>
            <a:ext cx="2848533" cy="576621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3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-RU" sz="13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защите государственной тайны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916050" y="5994821"/>
            <a:ext cx="3303910" cy="650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статистики уровня жизни и обследований домашних хозяйств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500984" y="2249312"/>
            <a:ext cx="1069976" cy="1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42" name="Прямая со стрелкой 41"/>
          <p:cNvCxnSpPr/>
          <p:nvPr/>
        </p:nvCxnSpPr>
        <p:spPr>
          <a:xfrm flipH="1">
            <a:off x="3074081" y="3062453"/>
            <a:ext cx="483475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43" name="Прямая со стрелкой 42"/>
          <p:cNvCxnSpPr/>
          <p:nvPr/>
        </p:nvCxnSpPr>
        <p:spPr>
          <a:xfrm flipH="1">
            <a:off x="3070499" y="3806319"/>
            <a:ext cx="487057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44" name="Прямая со стрелкой 43"/>
          <p:cNvCxnSpPr/>
          <p:nvPr/>
        </p:nvCxnSpPr>
        <p:spPr>
          <a:xfrm flipH="1">
            <a:off x="3070498" y="4488421"/>
            <a:ext cx="487057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45" name="Прямая со стрелкой 44"/>
          <p:cNvCxnSpPr/>
          <p:nvPr/>
        </p:nvCxnSpPr>
        <p:spPr>
          <a:xfrm flipH="1">
            <a:off x="3092029" y="5314795"/>
            <a:ext cx="487057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46" name="Прямая со стрелкой 45"/>
          <p:cNvCxnSpPr>
            <a:endCxn id="17" idx="0"/>
          </p:cNvCxnSpPr>
          <p:nvPr/>
        </p:nvCxnSpPr>
        <p:spPr>
          <a:xfrm flipH="1">
            <a:off x="1544262" y="1445134"/>
            <a:ext cx="2" cy="466734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47" name="Прямая соединительная линия 46"/>
          <p:cNvCxnSpPr>
            <a:endCxn id="16" idx="1"/>
          </p:cNvCxnSpPr>
          <p:nvPr/>
        </p:nvCxnSpPr>
        <p:spPr>
          <a:xfrm>
            <a:off x="1544263" y="1445133"/>
            <a:ext cx="516351" cy="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0960" y="2249313"/>
            <a:ext cx="16252" cy="394941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27454" y="5772196"/>
            <a:ext cx="2870581" cy="804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>
              <a:lnSpc>
                <a:spcPct val="80000"/>
              </a:lnSpc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государственной статистики в г. Калуге </a:t>
            </a:r>
          </a:p>
          <a:p>
            <a:pPr lvl="0" algn="ctr">
              <a:lnSpc>
                <a:spcPct val="80000"/>
              </a:lnSpc>
            </a:pPr>
            <a:r>
              <a:rPr lang="ru-RU" sz="13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специалистов в районах)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3098035" y="6193728"/>
            <a:ext cx="487057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257027" y="2178291"/>
            <a:ext cx="1372065" cy="105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54" name="Прямая со стрелкой 53"/>
          <p:cNvCxnSpPr>
            <a:endCxn id="20" idx="3"/>
          </p:cNvCxnSpPr>
          <p:nvPr/>
        </p:nvCxnSpPr>
        <p:spPr>
          <a:xfrm flipH="1">
            <a:off x="7223524" y="3843310"/>
            <a:ext cx="405568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55" name="Прямая со стрелкой 54"/>
          <p:cNvCxnSpPr>
            <a:endCxn id="21" idx="3"/>
          </p:cNvCxnSpPr>
          <p:nvPr/>
        </p:nvCxnSpPr>
        <p:spPr>
          <a:xfrm flipH="1">
            <a:off x="7242263" y="4633273"/>
            <a:ext cx="386829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56" name="Прямая со стрелкой 55"/>
          <p:cNvCxnSpPr>
            <a:endCxn id="27" idx="3"/>
          </p:cNvCxnSpPr>
          <p:nvPr/>
        </p:nvCxnSpPr>
        <p:spPr>
          <a:xfrm flipH="1">
            <a:off x="7250286" y="5208030"/>
            <a:ext cx="378806" cy="1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57" name="Прямая со стрелкой 56"/>
          <p:cNvCxnSpPr>
            <a:endCxn id="22" idx="3"/>
          </p:cNvCxnSpPr>
          <p:nvPr/>
        </p:nvCxnSpPr>
        <p:spPr>
          <a:xfrm flipH="1">
            <a:off x="7231548" y="5699623"/>
            <a:ext cx="391811" cy="1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58" name="Прямая со стрелкой 57"/>
          <p:cNvCxnSpPr>
            <a:endCxn id="40" idx="3"/>
          </p:cNvCxnSpPr>
          <p:nvPr/>
        </p:nvCxnSpPr>
        <p:spPr>
          <a:xfrm flipH="1">
            <a:off x="7219960" y="6320043"/>
            <a:ext cx="409132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60" name="Прямая соединительная линия 59"/>
          <p:cNvCxnSpPr/>
          <p:nvPr/>
        </p:nvCxnSpPr>
        <p:spPr>
          <a:xfrm>
            <a:off x="7629092" y="2190660"/>
            <a:ext cx="0" cy="4129383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63" name="Прямая со стрелкой 62"/>
          <p:cNvCxnSpPr>
            <a:endCxn id="32" idx="3"/>
          </p:cNvCxnSpPr>
          <p:nvPr/>
        </p:nvCxnSpPr>
        <p:spPr>
          <a:xfrm flipH="1">
            <a:off x="7223525" y="3043493"/>
            <a:ext cx="393000" cy="4292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69" name="Прямая со стрелкой 68"/>
          <p:cNvCxnSpPr/>
          <p:nvPr/>
        </p:nvCxnSpPr>
        <p:spPr>
          <a:xfrm>
            <a:off x="7974998" y="2810429"/>
            <a:ext cx="454592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70" name="Прямая со стрелкой 69"/>
          <p:cNvCxnSpPr/>
          <p:nvPr/>
        </p:nvCxnSpPr>
        <p:spPr>
          <a:xfrm>
            <a:off x="7982765" y="3643551"/>
            <a:ext cx="469146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71" name="Прямая со стрелкой 70"/>
          <p:cNvCxnSpPr/>
          <p:nvPr/>
        </p:nvCxnSpPr>
        <p:spPr>
          <a:xfrm flipV="1">
            <a:off x="7960444" y="4502499"/>
            <a:ext cx="469146" cy="7118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72" name="Прямая со стрелкой 71"/>
          <p:cNvCxnSpPr/>
          <p:nvPr/>
        </p:nvCxnSpPr>
        <p:spPr>
          <a:xfrm>
            <a:off x="7982765" y="5346078"/>
            <a:ext cx="469146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73" name="Прямая со стрелкой 72"/>
          <p:cNvCxnSpPr/>
          <p:nvPr/>
        </p:nvCxnSpPr>
        <p:spPr>
          <a:xfrm>
            <a:off x="7960444" y="6167122"/>
            <a:ext cx="469146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74" name="Прямая соединительная линия 73"/>
          <p:cNvCxnSpPr>
            <a:stCxn id="16" idx="3"/>
          </p:cNvCxnSpPr>
          <p:nvPr/>
        </p:nvCxnSpPr>
        <p:spPr>
          <a:xfrm flipV="1">
            <a:off x="7250286" y="1445133"/>
            <a:ext cx="732479" cy="1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7967232" y="1449441"/>
            <a:ext cx="15533" cy="4724025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1" name="Прямая со стрелкой 110"/>
          <p:cNvCxnSpPr/>
          <p:nvPr/>
        </p:nvCxnSpPr>
        <p:spPr>
          <a:xfrm>
            <a:off x="5290079" y="1637155"/>
            <a:ext cx="0" cy="285943"/>
          </a:xfrm>
          <a:prstGeom prst="straightConnector1">
            <a:avLst/>
          </a:prstGeom>
          <a:noFill/>
          <a:ln w="19050" cap="flat" cmpd="sng" algn="ctr">
            <a:solidFill>
              <a:srgbClr val="9CBEBD">
                <a:lumMod val="50000"/>
              </a:srgbClr>
            </a:solidFill>
            <a:prstDash val="solid"/>
            <a:tailEnd type="arrow"/>
          </a:ln>
          <a:effectLst/>
        </p:spPr>
      </p:cxnSp>
      <p:sp>
        <p:nvSpPr>
          <p:cNvPr id="59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 smtClean="0"/>
              <a:t>КАЛУГАСТАТ</a:t>
            </a:r>
            <a:endParaRPr lang="ru-RU" sz="1600" b="1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7794" y="120025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7364" y="6365688"/>
            <a:ext cx="415159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9" y="570025"/>
            <a:ext cx="720458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10418" y="725321"/>
            <a:ext cx="6499105" cy="679251"/>
          </a:xfrm>
        </p:spPr>
        <p:txBody>
          <a:bodyPr/>
          <a:lstStyle/>
          <a:p>
            <a:r>
              <a:rPr lang="ru-RU" sz="2400" b="1" dirty="0"/>
              <a:t>СБОР СТАТИСТИЧЕСКИХ ДАННЫХ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87857" y="1868725"/>
            <a:ext cx="5066758" cy="2675072"/>
          </a:xfrm>
        </p:spPr>
        <p:txBody>
          <a:bodyPr/>
          <a:lstStyle/>
          <a:p>
            <a:pPr marL="298450" indent="-285750">
              <a:buFont typeface="Wingdings" panose="05000000000000000000" pitchFamily="2" charset="2"/>
              <a:buChar char="q"/>
            </a:pPr>
            <a:endParaRPr lang="ru-RU" sz="2000" dirty="0" smtClean="0"/>
          </a:p>
          <a:p>
            <a:endParaRPr lang="ru-RU" sz="2000" dirty="0" smtClean="0"/>
          </a:p>
          <a:p>
            <a:pPr marL="355600" lvl="0" indent="-3429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Учтено на 01.11.2021г.  </a:t>
            </a:r>
            <a:r>
              <a:rPr lang="ru-RU" sz="2500" b="1" dirty="0" smtClean="0">
                <a:solidFill>
                  <a:srgbClr val="C00000"/>
                </a:solidFill>
              </a:rPr>
              <a:t>22 100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5600" lvl="0" indent="-3429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Введено</a:t>
            </a:r>
            <a:r>
              <a:rPr lang="ru-RU" sz="2500" b="1" dirty="0" smtClean="0">
                <a:solidFill>
                  <a:srgbClr val="C00000"/>
                </a:solidFill>
              </a:rPr>
              <a:t>  1 200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355600" indent="-3429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Ликвидировано </a:t>
            </a:r>
            <a:r>
              <a:rPr lang="ru-RU" sz="2500" b="1" dirty="0" smtClean="0">
                <a:solidFill>
                  <a:srgbClr val="C00000"/>
                </a:solidFill>
              </a:rPr>
              <a:t> 2 300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850289" y="4086905"/>
            <a:ext cx="5847998" cy="1605995"/>
          </a:xfrm>
        </p:spPr>
        <p:txBody>
          <a:bodyPr/>
          <a:lstStyle/>
          <a:p>
            <a:pPr marL="355600" indent="-3429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Учтено 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</a:rPr>
              <a:t>30 300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355600" indent="-3429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Введено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2500" b="1" dirty="0" smtClean="0">
                <a:solidFill>
                  <a:srgbClr val="C00000"/>
                </a:solidFill>
              </a:rPr>
              <a:t>6 800</a:t>
            </a:r>
            <a:endParaRPr lang="ru-RU" b="1" dirty="0">
              <a:solidFill>
                <a:srgbClr val="C00000"/>
              </a:solidFill>
            </a:endParaRPr>
          </a:p>
          <a:p>
            <a:pPr marL="355600" indent="-3429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Прекратили деятельность  </a:t>
            </a:r>
            <a:r>
              <a:rPr lang="ru-RU" sz="2500" b="1" dirty="0" smtClean="0">
                <a:solidFill>
                  <a:srgbClr val="C00000"/>
                </a:solidFill>
              </a:rPr>
              <a:t>10 100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857" y="1655377"/>
            <a:ext cx="5066758" cy="7493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Юридические лица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0289" y="3293801"/>
            <a:ext cx="5847998" cy="7181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        Индивидуальные предприниматели</a:t>
            </a:r>
            <a:endParaRPr lang="ru-RU" sz="2000" b="1" dirty="0"/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471AD757-367D-7344-871A-B00EF9E1EEA6}"/>
              </a:ext>
            </a:extLst>
          </p:cNvPr>
          <p:cNvSpPr txBox="1">
            <a:spLocks/>
          </p:cNvSpPr>
          <p:nvPr/>
        </p:nvSpPr>
        <p:spPr>
          <a:xfrm>
            <a:off x="8954742" y="160436"/>
            <a:ext cx="3237258" cy="944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kern="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фонд статистического регистра </a:t>
            </a:r>
          </a:p>
          <a:p>
            <a:pPr>
              <a:lnSpc>
                <a:spcPct val="80000"/>
              </a:lnSpc>
            </a:pPr>
            <a:r>
              <a:rPr lang="ru-RU" sz="2000" kern="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Калужской области</a:t>
            </a:r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87" y="569290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7950" y="160436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7" y="1671017"/>
            <a:ext cx="718104" cy="7181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89" y="3293801"/>
            <a:ext cx="720458" cy="7181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3" y="614947"/>
            <a:ext cx="720458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357551" y="4167580"/>
            <a:ext cx="3044510" cy="767789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ru-RU" sz="2000" dirty="0"/>
              <a:t>из них формируемые в </a:t>
            </a:r>
            <a:r>
              <a:rPr lang="ru-RU" sz="2000" dirty="0" smtClean="0"/>
              <a:t>ЦСОД</a:t>
            </a:r>
          </a:p>
          <a:p>
            <a:pPr algn="ctr">
              <a:spcBef>
                <a:spcPts val="3000"/>
              </a:spcBef>
            </a:pPr>
            <a:r>
              <a:rPr lang="ru-RU" sz="6600" dirty="0" smtClean="0">
                <a:solidFill>
                  <a:schemeClr val="accent4"/>
                </a:solidFill>
              </a:rPr>
              <a:t>114</a:t>
            </a:r>
            <a:endParaRPr lang="ru-RU" sz="6600" dirty="0">
              <a:solidFill>
                <a:schemeClr val="accent4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790568" y="4167580"/>
            <a:ext cx="2905064" cy="735174"/>
          </a:xfrm>
        </p:spPr>
        <p:txBody>
          <a:bodyPr/>
          <a:lstStyle/>
          <a:p>
            <a:pPr algn="ctr"/>
            <a:r>
              <a:rPr lang="ru-RU" sz="2000" dirty="0"/>
              <a:t>из них сформированы в </a:t>
            </a:r>
            <a:r>
              <a:rPr lang="ru-RU" sz="2000" dirty="0" smtClean="0"/>
              <a:t>ЦСОД</a:t>
            </a:r>
          </a:p>
          <a:p>
            <a:pPr>
              <a:spcBef>
                <a:spcPts val="3000"/>
              </a:spcBef>
            </a:pPr>
            <a:r>
              <a:rPr lang="ru-RU" sz="2000" dirty="0" smtClean="0"/>
              <a:t>          </a:t>
            </a:r>
            <a:r>
              <a:rPr lang="ru-RU" sz="6600" dirty="0" smtClean="0">
                <a:solidFill>
                  <a:schemeClr val="accent4"/>
                </a:solidFill>
              </a:rPr>
              <a:t>594</a:t>
            </a:r>
            <a:endParaRPr lang="ru-RU" sz="6600" dirty="0">
              <a:solidFill>
                <a:schemeClr val="accent4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8408749" y="4175058"/>
            <a:ext cx="2790265" cy="655692"/>
          </a:xfrm>
        </p:spPr>
        <p:txBody>
          <a:bodyPr/>
          <a:lstStyle/>
          <a:p>
            <a:pPr algn="ctr"/>
            <a:r>
              <a:rPr lang="ru-RU" sz="2000" dirty="0"/>
              <a:t>из </a:t>
            </a:r>
            <a:r>
              <a:rPr lang="ru-RU" sz="2000" dirty="0" smtClean="0"/>
              <a:t>них в </a:t>
            </a:r>
            <a:r>
              <a:rPr lang="ru-RU" sz="2000" dirty="0"/>
              <a:t>электронном </a:t>
            </a:r>
            <a:r>
              <a:rPr lang="ru-RU" sz="2000" dirty="0" smtClean="0"/>
              <a:t>виде</a:t>
            </a:r>
          </a:p>
          <a:p>
            <a:pPr algn="ctr">
              <a:spcBef>
                <a:spcPts val="3600"/>
              </a:spcBef>
            </a:pPr>
            <a:r>
              <a:rPr lang="ru-RU" sz="5400" dirty="0" smtClean="0">
                <a:solidFill>
                  <a:schemeClr val="accent4"/>
                </a:solidFill>
              </a:rPr>
              <a:t>˃90</a:t>
            </a:r>
            <a:r>
              <a:rPr lang="ru-RU" sz="5400" dirty="0">
                <a:solidFill>
                  <a:schemeClr val="accent4"/>
                </a:solidFill>
              </a:rPr>
              <a:t>%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426437" y="2252130"/>
            <a:ext cx="2960421" cy="54994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Запланировано  работ на 2021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год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910047" y="635898"/>
            <a:ext cx="7245110" cy="70211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СБОР СТАТИСТИЧЕСКИХ ДАННЫХ</a:t>
            </a:r>
            <a:endParaRPr lang="ru-RU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0001" y="123082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875302" y="171711"/>
            <a:ext cx="3334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kern="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</a:p>
          <a:p>
            <a:pPr>
              <a:lnSpc>
                <a:spcPct val="80000"/>
              </a:lnSpc>
            </a:pPr>
            <a:r>
              <a:rPr lang="ru-RU" sz="2000" kern="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производственного плана</a:t>
            </a:r>
            <a:br>
              <a:rPr lang="ru-RU" sz="2000" kern="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kern="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январь-октябрь 2021г</a:t>
            </a:r>
            <a:r>
              <a:rPr lang="ru-RU" sz="2000" kern="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kern="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70947" y="2234715"/>
            <a:ext cx="3597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Выполнено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работ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(с учётом периодичности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2000" b="1" dirty="0" smtClean="0">
                <a:solidFill>
                  <a:srgbClr val="334286"/>
                </a:solidFill>
              </a:rPr>
              <a:t> </a:t>
            </a:r>
            <a:endParaRPr lang="ru-RU" sz="2400" b="1" dirty="0">
              <a:solidFill>
                <a:srgbClr val="33428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44412" y="2199883"/>
            <a:ext cx="3194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Количество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представленных отчётов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8444" y="6273336"/>
            <a:ext cx="813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ЦСОД 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Централизованная система обработки данных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72" y="1320959"/>
            <a:ext cx="719051" cy="7163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63" y="1401689"/>
            <a:ext cx="720458" cy="7181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74" y="1338011"/>
            <a:ext cx="720458" cy="7181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" y="6063646"/>
            <a:ext cx="609800" cy="609800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87" y="5692900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28954" y="3132619"/>
            <a:ext cx="1598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>
                <a:solidFill>
                  <a:schemeClr val="accent4"/>
                </a:solidFill>
              </a:rPr>
              <a:t>296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79023" y="3063933"/>
            <a:ext cx="20697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smtClean="0">
                <a:solidFill>
                  <a:schemeClr val="accent4"/>
                </a:solidFill>
              </a:rPr>
              <a:t>1062</a:t>
            </a:r>
            <a:endParaRPr lang="ru-RU" sz="6600" dirty="0">
              <a:solidFill>
                <a:schemeClr val="accent4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90728" y="3114995"/>
            <a:ext cx="32480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4"/>
                </a:solidFill>
              </a:rPr>
              <a:t>133 628</a:t>
            </a:r>
            <a:endParaRPr lang="ru-RU" sz="6600" dirty="0">
              <a:solidFill>
                <a:schemeClr val="accent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5" y="573082"/>
            <a:ext cx="7191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1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395945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912679" y="462250"/>
            <a:ext cx="752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СТАТИСТИЧЕСКИХ ДАННЫХ</a:t>
            </a:r>
            <a:endParaRPr lang="ru-RU" sz="2400" b="1" cap="all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57603" y="423159"/>
            <a:ext cx="1761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334286"/>
                </a:solidFill>
                <a:latin typeface="+mj-lt"/>
                <a:cs typeface="Times New Roman" panose="02020603050405020304" pitchFamily="18" charset="0"/>
              </a:rPr>
              <a:t>Переписи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8114" y="160436"/>
            <a:ext cx="139489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138" y="6096000"/>
            <a:ext cx="4937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618580"/>
              </p:ext>
            </p:extLst>
          </p:nvPr>
        </p:nvGraphicFramePr>
        <p:xfrm>
          <a:off x="335420" y="1139658"/>
          <a:ext cx="11718688" cy="495634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42041"/>
                <a:gridCol w="3169319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1688357"/>
                <a:gridCol w="2748730"/>
                <a:gridCol w="2270241"/>
              </a:tblGrid>
              <a:tr h="61162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Перепись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Сроки проведения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Итоги</a:t>
                      </a:r>
                      <a:endParaRPr lang="ru-RU" dirty="0"/>
                    </a:p>
                  </a:txBody>
                  <a:tcPr marL="72000" marR="54000" marT="77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BA"/>
                    </a:solidFill>
                  </a:tcPr>
                </a:tc>
              </a:tr>
              <a:tr h="11552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Всероссийская перепись населения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 в 10 лет</a:t>
                      </a:r>
                      <a:b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с 15 октября</a:t>
                      </a:r>
                      <a:b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 14 ноября </a:t>
                      </a:r>
                      <a:b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 года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Получение обобщенных демографических,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экономических и социальных сведений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Оперативные –</a:t>
                      </a:r>
                      <a:b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начало 2022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года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Окончательные –</a:t>
                      </a:r>
                      <a:b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конец 2022 года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7543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Сплошное наблюдение за деятельностью субъектов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малого и среднего предпринимательства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Один  раз в 5 лет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апрель 2021 года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Получение информации о деятельности субъектов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малого предпринимательства по всем секторам экономики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Предварительные – декабрь 2021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года</a:t>
                      </a:r>
                      <a:b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Окончательные – </a:t>
                      </a:r>
                      <a:b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июнь 2022 года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3586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Сельскохозяйственная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микроперепись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 в 10 лет</a:t>
                      </a:r>
                      <a:b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1-30 августа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2021г.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Получение информации о структурных изменениях в сельском хозяйстве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Предварительные –</a:t>
                      </a:r>
                      <a:b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конец 2021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Окончательные –</a:t>
                      </a:r>
                      <a:b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квартал 2022 года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5666" y="424338"/>
            <a:ext cx="801908" cy="78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623958"/>
            <a:ext cx="251975" cy="843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29"/>
            <a:ext cx="552450" cy="7810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1" y="347029"/>
            <a:ext cx="720458" cy="7181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8" y="1774371"/>
            <a:ext cx="1831381" cy="1108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" b="5390"/>
          <a:stretch/>
        </p:blipFill>
        <p:spPr>
          <a:xfrm>
            <a:off x="335417" y="2924926"/>
            <a:ext cx="1831381" cy="1574052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7" y="4582886"/>
            <a:ext cx="1805680" cy="14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324621"/>
              </p:ext>
            </p:extLst>
          </p:nvPr>
        </p:nvGraphicFramePr>
        <p:xfrm>
          <a:off x="908777" y="1671528"/>
          <a:ext cx="11189925" cy="407866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5450432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3355521"/>
                <a:gridCol w="2383972"/>
              </a:tblGrid>
              <a:tr h="9055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Обследование бюджетов домашних хозяйств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Ежеквартально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455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домохозяйств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698397">
                <a:tc>
                  <a:txBody>
                    <a:bodyPr/>
                    <a:lstStyle/>
                    <a:p>
                      <a:pPr lvl="0" algn="l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Обследование состояние здоровья населения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Ежегодно (август)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486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домохозяйств</a:t>
                      </a:r>
                    </a:p>
                    <a:p>
                      <a:pPr lvl="0" algn="ctr">
                        <a:spcAft>
                          <a:spcPts val="600"/>
                        </a:spcAft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2689">
                <a:tc>
                  <a:txBody>
                    <a:bodyPr/>
                    <a:lstStyle/>
                    <a:p>
                      <a:pPr lvl="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Выборочное наблюдение трудоустройства выпускников получивших среднее профессиональное и высшее образования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Раз в 5 лет (апрель, май, июнь, июль, август, сентябрь)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4320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человека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700600">
                <a:tc>
                  <a:txBody>
                    <a:bodyPr/>
                    <a:lstStyle/>
                    <a:p>
                      <a:pPr lvl="0" algn="l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Обследование доходов населения и участия в        социальных программах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Ежегодно (январь)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</a:b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552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домохозяйства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1384">
                <a:tc>
                  <a:txBody>
                    <a:bodyPr/>
                    <a:lstStyle/>
                    <a:p>
                      <a:pPr lvl="0" algn="l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Выборочное наблюдение качества и доступности услуг в сфере образования,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здравоохранения и социального обслуживания, содействия занятости населения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Раз в два года (июль, август, сентябрь)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455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домохозяйств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5228" y="1658308"/>
            <a:ext cx="669893" cy="4105103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30403" y="723093"/>
            <a:ext cx="913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СТАТИСТИЧЕСКИХ ДАННЫХ</a:t>
            </a:r>
            <a:endParaRPr lang="ru-RU" sz="2400" b="1" cap="all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2" y="1838622"/>
            <a:ext cx="594991" cy="5461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2" y="3358288"/>
            <a:ext cx="604740" cy="5731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" y="4844896"/>
            <a:ext cx="822513" cy="702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3555" y="208980"/>
            <a:ext cx="2361467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dirty="0">
                <a:solidFill>
                  <a:srgbClr val="334286"/>
                </a:solidFill>
                <a:latin typeface="+mj-lt"/>
                <a:cs typeface="Times New Roman" panose="02020603050405020304" pitchFamily="18" charset="0"/>
              </a:rPr>
              <a:t>Выборочные наблюдения (обследования)</a:t>
            </a:r>
            <a:endParaRPr lang="ru-RU" sz="2000" dirty="0">
              <a:solidFill>
                <a:srgbClr val="334286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36254" y="1269053"/>
            <a:ext cx="5771382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Сроки проведения              Количество</a:t>
            </a:r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88304" y="5803388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3815" y="160436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" y="2680818"/>
            <a:ext cx="602491" cy="4456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0" y="4177687"/>
            <a:ext cx="716871" cy="6986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5" y="649873"/>
            <a:ext cx="720458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458452"/>
              </p:ext>
            </p:extLst>
          </p:nvPr>
        </p:nvGraphicFramePr>
        <p:xfrm>
          <a:off x="805363" y="1804832"/>
          <a:ext cx="11155473" cy="4054204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4465884">
                  <a:extLst>
                    <a:ext uri="{9D8B030D-6E8A-4147-A177-3AD203B41FA5}">
                      <a16:colId xmlns="" xmlns:a16="http://schemas.microsoft.com/office/drawing/2014/main" val="1961804217"/>
                    </a:ext>
                  </a:extLst>
                </a:gridCol>
                <a:gridCol w="3377901"/>
                <a:gridCol w="3311688"/>
              </a:tblGrid>
              <a:tr h="666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абочей силы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Ежемесячно 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10368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2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Обследования индивидуальных предпринимателей осуществляющих перевозку грузов на коммерческой основе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Ежеквартально (март, июнь, сентябрь, декабрь)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1729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3528972"/>
                  </a:ext>
                </a:extLst>
              </a:tr>
              <a:tr h="772927">
                <a:tc>
                  <a:txBody>
                    <a:bodyPr/>
                    <a:lstStyle/>
                    <a:p>
                      <a:pPr lvl="0">
                        <a:spcAft>
                          <a:spcPts val="18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Обследование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ндивидуальных предпринимателей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в розничной торговле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18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Ежегодно (октябрь)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18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1256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человек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Наблюдение за объемами продаж на розничных рынках</a:t>
                      </a: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                                                              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Ежеквартально</a:t>
                      </a: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(март, июнь, сентябрь, декабрь)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1440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6277849"/>
                  </a:ext>
                </a:extLst>
              </a:tr>
              <a:tr h="1119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Обследование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сельскохозяйственной деятельности личных</a:t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подсобных хозяйств и индивидуальных хозяйств граждан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 раз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в год (10 дней)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(июнь, июль, сентябрь-декабрь)</a:t>
                      </a:r>
                      <a:r>
                        <a:rPr lang="ru-RU" sz="1600" b="0" baseline="0" dirty="0" smtClean="0">
                          <a:solidFill>
                            <a:schemeClr val="lt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    1020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домохозяйств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54000" marT="7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6653" y="1796673"/>
            <a:ext cx="736777" cy="409880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66831" y="753419"/>
            <a:ext cx="735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СТАТИСТИЧЕСКИХ ДАННЫХ</a:t>
            </a:r>
            <a:endParaRPr lang="ru-RU" sz="2400" b="1" cap="all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37443" y="1405094"/>
            <a:ext cx="6731876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Сроки проведения                       Количество</a:t>
            </a:r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1" y="5903633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26257" y="238827"/>
            <a:ext cx="2361467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dirty="0">
                <a:solidFill>
                  <a:srgbClr val="334286"/>
                </a:solidFill>
                <a:latin typeface="+mj-lt"/>
                <a:cs typeface="Times New Roman" panose="02020603050405020304" pitchFamily="18" charset="0"/>
              </a:rPr>
              <a:t>Выборочные наблюдения (обследования)</a:t>
            </a:r>
            <a:endParaRPr lang="ru-RU" sz="2000" dirty="0">
              <a:solidFill>
                <a:srgbClr val="334286"/>
              </a:solidFill>
              <a:latin typeface="+mj-lt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4423" y="160436"/>
            <a:ext cx="14530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" y="1875996"/>
            <a:ext cx="733877" cy="7338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3" y="2614516"/>
            <a:ext cx="372614" cy="7428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" y="3482007"/>
            <a:ext cx="809797" cy="50073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2" y="4151647"/>
            <a:ext cx="609800" cy="6098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3" y="4930350"/>
            <a:ext cx="581546" cy="5791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3" y="666010"/>
            <a:ext cx="720458" cy="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85972" y="1174456"/>
            <a:ext cx="7398390" cy="936897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 Президента Российской Федерации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 4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февраля 2021г. №68 «Об оценке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1051" y="712791"/>
            <a:ext cx="694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</a:t>
            </a:r>
            <a:endParaRPr lang="ru-RU" sz="2400" b="1" cap="all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E33752BF-D839-40B3-B241-DA7A2E2A638B}"/>
              </a:ext>
            </a:extLst>
          </p:cNvPr>
          <p:cNvSpPr txBox="1">
            <a:spLocks/>
          </p:cNvSpPr>
          <p:nvPr/>
        </p:nvSpPr>
        <p:spPr>
          <a:xfrm>
            <a:off x="259338" y="160436"/>
            <a:ext cx="1503426" cy="186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400" b="1" dirty="0"/>
              <a:t>КАЛУГАСТАТ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69" y="160436"/>
            <a:ext cx="115777" cy="73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31846" y="164704"/>
            <a:ext cx="3953271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rgbClr val="334286"/>
                </a:solidFill>
              </a:rPr>
              <a:t>Показатели оценки </a:t>
            </a:r>
            <a:r>
              <a:rPr lang="ru-RU" sz="2000" dirty="0">
                <a:solidFill>
                  <a:srgbClr val="334286"/>
                </a:solidFill>
              </a:rPr>
              <a:t>эффективности деятельности высших должностных лиц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28591" y="808370"/>
            <a:ext cx="69349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lnSpc>
                <a:spcPct val="90000"/>
              </a:lnSpc>
              <a:spcBef>
                <a:spcPts val="1000"/>
              </a:spcBef>
            </a:pPr>
            <a:endParaRPr lang="ru-RU" sz="3600" b="1" spc="-10" dirty="0"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1" y="5903633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8922" y="2723644"/>
            <a:ext cx="24018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0" b="1" dirty="0" smtClean="0">
                <a:solidFill>
                  <a:srgbClr val="C00000"/>
                </a:solidFill>
              </a:rPr>
              <a:t>20</a:t>
            </a:r>
          </a:p>
          <a:p>
            <a:pPr algn="ctr">
              <a:lnSpc>
                <a:spcPct val="70000"/>
              </a:lnSpc>
            </a:pPr>
            <a:r>
              <a:rPr lang="ru-RU" sz="2000" i="1" dirty="0" smtClean="0">
                <a:solidFill>
                  <a:srgbClr val="334286"/>
                </a:solidFill>
              </a:rPr>
              <a:t>показателей</a:t>
            </a:r>
          </a:p>
          <a:p>
            <a:pPr algn="ctr">
              <a:lnSpc>
                <a:spcPct val="70000"/>
              </a:lnSpc>
            </a:pPr>
            <a:endParaRPr lang="ru-RU" sz="2000" i="1" dirty="0">
              <a:solidFill>
                <a:srgbClr val="334286"/>
              </a:solidFill>
            </a:endParaRPr>
          </a:p>
          <a:p>
            <a:pPr algn="ctr">
              <a:lnSpc>
                <a:spcPct val="70000"/>
              </a:lnSpc>
            </a:pPr>
            <a:endParaRPr lang="ru-RU" sz="2000" i="1" dirty="0" smtClean="0">
              <a:solidFill>
                <a:srgbClr val="334286"/>
              </a:solidFill>
            </a:endParaRPr>
          </a:p>
          <a:p>
            <a:pPr algn="ctr">
              <a:lnSpc>
                <a:spcPct val="70000"/>
              </a:lnSpc>
            </a:pPr>
            <a:endParaRPr lang="ru-RU" sz="2000" i="1" dirty="0" smtClean="0">
              <a:solidFill>
                <a:srgbClr val="334286"/>
              </a:solidFill>
            </a:endParaRPr>
          </a:p>
          <a:p>
            <a:pPr algn="ctr">
              <a:lnSpc>
                <a:spcPct val="70000"/>
              </a:lnSpc>
            </a:pPr>
            <a:endParaRPr lang="ru-RU" sz="2000" i="1" dirty="0" smtClean="0">
              <a:solidFill>
                <a:srgbClr val="33428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6000" b="1" dirty="0" smtClean="0">
                <a:solidFill>
                  <a:srgbClr val="C00000"/>
                </a:solidFill>
              </a:rPr>
              <a:t>6</a:t>
            </a:r>
          </a:p>
          <a:p>
            <a:pPr algn="ctr">
              <a:lnSpc>
                <a:spcPct val="70000"/>
              </a:lnSpc>
            </a:pPr>
            <a:r>
              <a:rPr lang="ru-RU" sz="2000" i="1" dirty="0" smtClean="0">
                <a:solidFill>
                  <a:srgbClr val="334286"/>
                </a:solidFill>
              </a:rPr>
              <a:t>закреплены за Росстатом</a:t>
            </a:r>
            <a:endParaRPr lang="ru-RU" sz="2000" i="1" dirty="0">
              <a:solidFill>
                <a:srgbClr val="33428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8921" y="3601784"/>
            <a:ext cx="2401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9150" y="5527590"/>
            <a:ext cx="2331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41002"/>
              </p:ext>
            </p:extLst>
          </p:nvPr>
        </p:nvGraphicFramePr>
        <p:xfrm>
          <a:off x="4283263" y="1751147"/>
          <a:ext cx="7367729" cy="48380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97587"/>
                <a:gridCol w="1685071"/>
                <a:gridCol w="1685071"/>
              </a:tblGrid>
              <a:tr h="87569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Калужская область в 2020г.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Место в ЦФО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7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4286"/>
                          </a:solidFill>
                        </a:rPr>
                        <a:t>Оценка численности населения субъекта Российской Федерации, </a:t>
                      </a:r>
                      <a:r>
                        <a:rPr lang="ru-RU" sz="1200" b="0" i="1" dirty="0" smtClean="0">
                          <a:solidFill>
                            <a:srgbClr val="334286"/>
                          </a:solidFill>
                        </a:rPr>
                        <a:t>человек </a:t>
                      </a:r>
                      <a:endParaRPr lang="ru-RU" sz="1200" b="0" i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1000980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13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4286"/>
                          </a:solidFill>
                        </a:rPr>
                        <a:t>Ожидаемая продолжительность жизни при рождении, </a:t>
                      </a:r>
                      <a:r>
                        <a:rPr lang="ru-RU" sz="1200" b="0" i="1" dirty="0" smtClean="0">
                          <a:solidFill>
                            <a:srgbClr val="334286"/>
                          </a:solidFill>
                        </a:rPr>
                        <a:t>число лет</a:t>
                      </a:r>
                      <a:endParaRPr lang="ru-RU" sz="1200" b="0" i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70,4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13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5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4286"/>
                          </a:solidFill>
                        </a:rPr>
                        <a:t>Уровень бедности, </a:t>
                      </a:r>
                      <a:r>
                        <a:rPr lang="ru-RU" sz="1200" b="0" i="1" dirty="0" smtClean="0">
                          <a:solidFill>
                            <a:srgbClr val="334286"/>
                          </a:solidFill>
                        </a:rPr>
                        <a:t>доля численности населения с денежными доходами ниже величины прожиточного минимума, в % к общей численности населения</a:t>
                      </a:r>
                      <a:endParaRPr lang="ru-RU" sz="1200" b="0" i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9,7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6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7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334286"/>
                          </a:solidFill>
                        </a:rPr>
                        <a:t>Объем жилищного строительства, </a:t>
                      </a:r>
                      <a:r>
                        <a:rPr lang="ru-RU" sz="1200" b="0" i="1" dirty="0" smtClean="0">
                          <a:solidFill>
                            <a:srgbClr val="334286"/>
                          </a:solidFill>
                        </a:rPr>
                        <a:t>млн кв. м</a:t>
                      </a:r>
                      <a:endParaRPr lang="ru-RU" sz="1400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0,8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6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6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334286"/>
                          </a:solidFill>
                        </a:rPr>
                        <a:t>Темп роста (индекс роста) реальной среднемесячной заработной платы, </a:t>
                      </a:r>
                    </a:p>
                    <a:p>
                      <a:r>
                        <a:rPr lang="ru-RU" sz="1200" b="0" i="1" dirty="0" smtClean="0">
                          <a:solidFill>
                            <a:srgbClr val="334286"/>
                          </a:solidFill>
                        </a:rPr>
                        <a:t>в % к предыдущему году</a:t>
                      </a:r>
                      <a:endParaRPr lang="ru-RU" sz="1400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100,8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14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6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4286"/>
                          </a:solidFill>
                        </a:rPr>
                        <a:t>Темп роста (индекс роста) реального среднедушевого денежного дохода населения, </a:t>
                      </a:r>
                      <a:r>
                        <a:rPr lang="ru-RU" sz="1200" b="0" i="1" dirty="0" smtClean="0">
                          <a:solidFill>
                            <a:srgbClr val="334286"/>
                          </a:solidFill>
                        </a:rPr>
                        <a:t>в % к предыдущему году</a:t>
                      </a:r>
                      <a:endParaRPr lang="ru-RU" sz="1200" dirty="0" smtClean="0">
                        <a:solidFill>
                          <a:srgbClr val="334286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98,9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334286"/>
                          </a:solidFill>
                        </a:rPr>
                        <a:t>1</a:t>
                      </a:r>
                      <a:endParaRPr lang="ru-RU" sz="2200" b="1" dirty="0">
                        <a:solidFill>
                          <a:srgbClr val="334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" y="487947"/>
            <a:ext cx="914402" cy="9113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66F3894-8C93-4C60-8929-60184A4B9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48075" y="2514980"/>
            <a:ext cx="735188" cy="7351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E378D7-4E03-4360-8BDA-F5B5D655D2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599487" y="3021432"/>
            <a:ext cx="632363" cy="63236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6AD8987-8DC4-4BB1-99E4-19849A7BBDC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649848" y="3756619"/>
            <a:ext cx="610348" cy="5241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2101D31-8E07-47D7-B65F-765BC523D068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4603" y="4901653"/>
            <a:ext cx="735188" cy="7351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9772A75-F78C-4FD1-84AA-ACBE519FFAD5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21502" y="5579077"/>
            <a:ext cx="746645" cy="7466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0494731-7C62-4130-BDAC-A3536142EEA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590819" y="4380472"/>
            <a:ext cx="659368" cy="6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8196</TotalTime>
  <Words>1496</Words>
  <Application>Microsoft Office PowerPoint</Application>
  <PresentationFormat>Произвольный</PresentationFormat>
  <Paragraphs>379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Кириллова Надежда Константиновна</cp:lastModifiedBy>
  <cp:revision>554</cp:revision>
  <cp:lastPrinted>2021-11-25T09:26:07Z</cp:lastPrinted>
  <dcterms:created xsi:type="dcterms:W3CDTF">2020-03-31T09:31:17Z</dcterms:created>
  <dcterms:modified xsi:type="dcterms:W3CDTF">2021-11-29T16:20:16Z</dcterms:modified>
</cp:coreProperties>
</file>